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87" r:id="rId4"/>
    <p:sldId id="327" r:id="rId5"/>
    <p:sldId id="326" r:id="rId6"/>
    <p:sldId id="328" r:id="rId7"/>
    <p:sldId id="329" r:id="rId8"/>
    <p:sldId id="304" r:id="rId9"/>
    <p:sldId id="303" r:id="rId10"/>
    <p:sldId id="319" r:id="rId11"/>
    <p:sldId id="321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67"/>
    <a:srgbClr val="CB3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60" autoAdjust="0"/>
  </p:normalViewPr>
  <p:slideViewPr>
    <p:cSldViewPr snapToGrid="0" snapToObjects="1">
      <p:cViewPr>
        <p:scale>
          <a:sx n="90" d="100"/>
          <a:sy n="90" d="100"/>
        </p:scale>
        <p:origin x="-21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6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63252-B4A7-D84A-BF41-4DB3A078E9AF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24E15-F5A6-1043-BC94-1AE934C6E5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6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Not a model, Considerations </a:t>
            </a:r>
            <a:r>
              <a:rPr lang="en-US" sz="1200" baseline="0" dirty="0" smtClean="0"/>
              <a:t> to advance </a:t>
            </a:r>
            <a:r>
              <a:rPr lang="en-US" sz="1200" dirty="0" smtClean="0"/>
              <a:t>the conceptual development of differentiated service delivery for prevention in the fast track era recognising that different models will work for different people and contexts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80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2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4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98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Pretty straight forward but why are we not getting prevention results and quickly enough? Why are people becoming HIV positive?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9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318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4E15-F5A6-1043-BC94-1AE934C6E57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4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7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5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8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2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6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2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2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6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3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4948-378D-274B-BBE3-BA4E621E5038}" type="datetimeFigureOut">
              <a:rPr lang="en-US" smtClean="0"/>
              <a:t>26/07/18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A0BF-3146-0E4F-A396-2F32212241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6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anjiru.mukoma@lvcthealth.org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20" Type="http://schemas.openxmlformats.org/officeDocument/2006/relationships/image" Target="../media/image24.png"/><Relationship Id="rId21" Type="http://schemas.openxmlformats.org/officeDocument/2006/relationships/image" Target="../media/image25.png"/><Relationship Id="rId22" Type="http://schemas.openxmlformats.org/officeDocument/2006/relationships/image" Target="../media/image26.png"/><Relationship Id="rId23" Type="http://schemas.openxmlformats.org/officeDocument/2006/relationships/image" Target="../media/image27.png"/><Relationship Id="rId24" Type="http://schemas.openxmlformats.org/officeDocument/2006/relationships/image" Target="../media/image28.png"/><Relationship Id="rId25" Type="http://schemas.openxmlformats.org/officeDocument/2006/relationships/image" Target="../media/image29.png"/><Relationship Id="rId26" Type="http://schemas.openxmlformats.org/officeDocument/2006/relationships/image" Target="../media/image30.png"/><Relationship Id="rId27" Type="http://schemas.openxmlformats.org/officeDocument/2006/relationships/image" Target="../media/image31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Conflict of Interest to declare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 AM TEAM KENYA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5910528"/>
            <a:ext cx="2892778" cy="9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43560" y="63130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95960" y="6259121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91160" y="61606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6753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6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Actualise</a:t>
            </a:r>
            <a:r>
              <a:rPr lang="en-US" dirty="0" smtClean="0"/>
              <a:t> prevention coalition 2020 roadmap</a:t>
            </a:r>
          </a:p>
          <a:p>
            <a:r>
              <a:rPr lang="en-US" dirty="0" smtClean="0"/>
              <a:t>Develop prevention cascades </a:t>
            </a:r>
          </a:p>
          <a:p>
            <a:r>
              <a:rPr lang="en-US" dirty="0" smtClean="0"/>
              <a:t>DSD approach</a:t>
            </a:r>
          </a:p>
          <a:p>
            <a:r>
              <a:rPr lang="en-US" dirty="0" smtClean="0"/>
              <a:t>UHC </a:t>
            </a:r>
          </a:p>
          <a:p>
            <a:r>
              <a:rPr lang="en-US" dirty="0" smtClean="0"/>
              <a:t>Funding for community systems and innovations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5910528"/>
            <a:ext cx="2892778" cy="9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43560" y="63130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6880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6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222"/>
            <a:ext cx="8229600" cy="495494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People at the center</a:t>
            </a:r>
          </a:p>
          <a:p>
            <a:r>
              <a:rPr lang="en-US" dirty="0" smtClean="0"/>
              <a:t>Examples of context specific  good practices from communities </a:t>
            </a:r>
          </a:p>
          <a:p>
            <a:pPr lvl="0"/>
            <a:r>
              <a:rPr lang="en-US" b="1" dirty="0"/>
              <a:t>Flexibility</a:t>
            </a:r>
            <a:r>
              <a:rPr lang="en-US" dirty="0"/>
              <a:t>- of providers, delivery mechanism, donors</a:t>
            </a:r>
          </a:p>
          <a:p>
            <a:pPr lvl="0"/>
            <a:r>
              <a:rPr lang="en-US" b="1" dirty="0"/>
              <a:t>Integration</a:t>
            </a:r>
            <a:r>
              <a:rPr lang="en-US" dirty="0"/>
              <a:t> of services within and beyond health</a:t>
            </a:r>
          </a:p>
          <a:p>
            <a:r>
              <a:rPr lang="en-GB" b="1" dirty="0"/>
              <a:t>Innovation</a:t>
            </a:r>
          </a:p>
          <a:p>
            <a:r>
              <a:rPr lang="en-GB" b="1" dirty="0"/>
              <a:t>Improve provider </a:t>
            </a:r>
            <a:r>
              <a:rPr lang="en-GB" b="1" dirty="0" smtClean="0"/>
              <a:t>capacities</a:t>
            </a:r>
          </a:p>
          <a:p>
            <a:pPr marL="0" lvl="0" indent="0">
              <a:buNone/>
            </a:pPr>
            <a:endParaRPr lang="en-GB" b="1" dirty="0" smtClean="0"/>
          </a:p>
          <a:p>
            <a:pPr marL="0" lvl="0" indent="0">
              <a:buNone/>
            </a:pPr>
            <a:r>
              <a:rPr lang="en-US" b="1" dirty="0" smtClean="0"/>
              <a:t>The prevention of new infections will not be won </a:t>
            </a:r>
            <a:r>
              <a:rPr lang="en-US" b="1" dirty="0"/>
              <a:t>clinics only, we must get the services to where people congregate, where they prefer, where they live and go about their daily live, understand  and respond to their greatest prevention </a:t>
            </a:r>
            <a:r>
              <a:rPr lang="en-US" b="1" dirty="0" smtClean="0"/>
              <a:t>needs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5910528"/>
            <a:ext cx="2892778" cy="9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91160" y="61606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6880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4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5910528"/>
            <a:ext cx="2892778" cy="9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6880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1160" y="61606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516" y="4746694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790" y="1636888"/>
            <a:ext cx="4618244" cy="326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667516" y="4903081"/>
            <a:ext cx="4572000" cy="6591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600" b="1" dirty="0" smtClean="0"/>
              <a:t>www.lvcthealth.org</a:t>
            </a:r>
            <a:endParaRPr lang="en-GB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8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134" y="1057982"/>
            <a:ext cx="7772400" cy="20887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Notes from the field: implementation challenges and opportunities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78" y="3809999"/>
            <a:ext cx="8861778" cy="21005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0000"/>
                </a:solidFill>
              </a:rPr>
              <a:t>Wanjiru Mukoma, PhD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00"/>
                </a:solidFill>
                <a:hlinkClick r:id="rId3"/>
              </a:rPr>
              <a:t>w</a:t>
            </a:r>
            <a:r>
              <a:rPr lang="en-US" sz="2800" b="1" dirty="0" smtClean="0">
                <a:solidFill>
                  <a:srgbClr val="000000"/>
                </a:solidFill>
                <a:hlinkClick r:id="rId3"/>
              </a:rPr>
              <a:t>anjiru.mukoma@lvcthealth.org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2800" b="1" dirty="0" smtClean="0">
                <a:solidFill>
                  <a:schemeClr val="tx1"/>
                </a:solidFill>
              </a:rPr>
              <a:t>www.lvcthealth.org</a:t>
            </a:r>
            <a:endParaRPr lang="en-GB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b="1" dirty="0">
                <a:solidFill>
                  <a:srgbClr val="000000"/>
                </a:solidFill>
              </a:rPr>
              <a:t>LVCT </a:t>
            </a:r>
            <a:r>
              <a:rPr lang="en-US" sz="2800" b="1" dirty="0" smtClean="0">
                <a:solidFill>
                  <a:srgbClr val="000000"/>
                </a:solidFill>
              </a:rPr>
              <a:t>Health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551" y="-127511"/>
            <a:ext cx="2434649" cy="172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5910528"/>
            <a:ext cx="2892778" cy="9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6753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7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Stating the obvious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" y="1368779"/>
            <a:ext cx="4741333" cy="4742532"/>
          </a:xfrm>
        </p:spPr>
        <p:txBody>
          <a:bodyPr>
            <a:noAutofit/>
          </a:bodyPr>
          <a:lstStyle/>
          <a:p>
            <a:r>
              <a:rPr lang="en-GB" sz="2300" dirty="0"/>
              <a:t>It is not just 90-90-90 but also 10-10-</a:t>
            </a:r>
            <a:r>
              <a:rPr lang="en-GB" sz="2300" dirty="0" smtClean="0"/>
              <a:t>10; about 100%</a:t>
            </a:r>
            <a:endParaRPr lang="en-GB" sz="2300" dirty="0"/>
          </a:p>
          <a:p>
            <a:r>
              <a:rPr lang="en-GB" sz="2300" dirty="0" smtClean="0"/>
              <a:t>The remaining % to access will require more effective approaches</a:t>
            </a:r>
          </a:p>
          <a:p>
            <a:r>
              <a:rPr lang="en-GB" sz="2300" dirty="0" smtClean="0"/>
              <a:t>Treatment alone will not get us there</a:t>
            </a:r>
          </a:p>
          <a:p>
            <a:r>
              <a:rPr lang="en-GB" sz="2300" dirty="0" smtClean="0"/>
              <a:t>It is not Treatment or prevention;  it is Treatment and prevention</a:t>
            </a:r>
          </a:p>
          <a:p>
            <a:r>
              <a:rPr lang="en-GB" sz="2300" dirty="0" smtClean="0"/>
              <a:t>Primary prevention is grossly underfunded</a:t>
            </a:r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68"/>
            <a:ext cx="1852573" cy="131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889" y="6019789"/>
            <a:ext cx="2554110" cy="8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143560" y="63130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53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33" y="1919110"/>
            <a:ext cx="4459109" cy="32053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85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572" y="0"/>
            <a:ext cx="6834227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Treatment cascade is more </a:t>
            </a:r>
            <a:r>
              <a:rPr lang="en-GB" sz="3600" b="1" dirty="0" smtClean="0"/>
              <a:t>developed</a:t>
            </a:r>
            <a:endParaRPr lang="en-GB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207000" y="1368779"/>
            <a:ext cx="3635022" cy="3569770"/>
            <a:chOff x="866274" y="1383632"/>
            <a:chExt cx="7567863" cy="4649056"/>
          </a:xfrm>
        </p:grpSpPr>
        <p:sp>
          <p:nvSpPr>
            <p:cNvPr id="5" name="Rounded Rectangle 4">
              <a:extLst>
                <a:ext uri="{FF2B5EF4-FFF2-40B4-BE49-F238E27FC236}">
                  <a16:creationId xmlns="" xmlns:a16="http://schemas.microsoft.com/office/drawing/2014/main" id="{0FF1484E-B618-8A48-B917-F96EA8865F2B}"/>
                </a:ext>
              </a:extLst>
            </p:cNvPr>
            <p:cNvSpPr/>
            <p:nvPr/>
          </p:nvSpPr>
          <p:spPr>
            <a:xfrm>
              <a:off x="866274" y="1383632"/>
              <a:ext cx="3681663" cy="215365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WHEN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Service frequency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="" xmlns:a16="http://schemas.microsoft.com/office/drawing/2014/main" id="{FA95B11A-229A-DC45-8263-BB514D8E2A45}"/>
                </a:ext>
              </a:extLst>
            </p:cNvPr>
            <p:cNvSpPr/>
            <p:nvPr/>
          </p:nvSpPr>
          <p:spPr>
            <a:xfrm>
              <a:off x="5041231" y="1383632"/>
              <a:ext cx="3392906" cy="2153652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WHERE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 </a:t>
              </a:r>
              <a:r>
                <a:rPr lang="en-US" dirty="0" smtClean="0"/>
                <a:t>setting</a:t>
              </a:r>
              <a:endParaRPr lang="en-US" dirty="0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="" xmlns:a16="http://schemas.microsoft.com/office/drawing/2014/main" id="{816E5247-56A3-A145-A8DF-3E9CD0C845AF}"/>
                </a:ext>
              </a:extLst>
            </p:cNvPr>
            <p:cNvSpPr/>
            <p:nvPr/>
          </p:nvSpPr>
          <p:spPr>
            <a:xfrm>
              <a:off x="866274" y="3862136"/>
              <a:ext cx="3681663" cy="21705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  <a:p>
              <a:pPr algn="ctr"/>
              <a:r>
                <a:rPr lang="en-US" sz="2800" dirty="0"/>
                <a:t>WHO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Service provider cadre</a:t>
              </a:r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A62105C9-315F-1E46-85B1-248FE097D8BE}"/>
                </a:ext>
              </a:extLst>
            </p:cNvPr>
            <p:cNvSpPr/>
            <p:nvPr/>
          </p:nvSpPr>
          <p:spPr>
            <a:xfrm>
              <a:off x="5041231" y="3862135"/>
              <a:ext cx="3392906" cy="217055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 WHAT</a:t>
              </a:r>
              <a:endParaRPr lang="en-US" sz="2800" dirty="0"/>
            </a:p>
            <a:p>
              <a:pPr algn="ctr"/>
              <a:endParaRPr lang="en-US" dirty="0"/>
            </a:p>
            <a:p>
              <a:pPr algn="ctr"/>
              <a:r>
                <a:rPr lang="en-US" sz="1700" dirty="0"/>
                <a:t>S</a:t>
              </a:r>
              <a:r>
                <a:rPr lang="en-US" sz="1700" dirty="0" smtClean="0"/>
                <a:t>ervices offered &amp; intensity</a:t>
              </a:r>
              <a:endParaRPr lang="en-US" sz="17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413FAF97-0461-E145-8E20-29E572BCCFDB}"/>
                </a:ext>
              </a:extLst>
            </p:cNvPr>
            <p:cNvSpPr/>
            <p:nvPr/>
          </p:nvSpPr>
          <p:spPr>
            <a:xfrm>
              <a:off x="3582573" y="2804894"/>
              <a:ext cx="2488298" cy="191148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/>
                <a:t>Client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012782" y="4994654"/>
            <a:ext cx="4092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Differentiated service delivery model </a:t>
            </a:r>
            <a:endParaRPr lang="en-US" sz="2000" b="1" dirty="0"/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68"/>
            <a:ext cx="1852573" cy="131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02" y="6166556"/>
            <a:ext cx="2632298" cy="67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143560" y="63130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53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1" y="1961444"/>
            <a:ext cx="4586112" cy="3198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90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Prevention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11" y="1600201"/>
            <a:ext cx="8037689" cy="4312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19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Combination prevention</a:t>
            </a:r>
            <a:endParaRPr lang="en-US" sz="3400" b="1" dirty="0"/>
          </a:p>
        </p:txBody>
      </p:sp>
      <p:pic>
        <p:nvPicPr>
          <p:cNvPr id="1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668"/>
            <a:ext cx="1852573" cy="131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5910528"/>
            <a:ext cx="2892778" cy="93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143560" y="63130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53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2652889"/>
            <a:ext cx="4477239" cy="3665361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92222" y="2652889"/>
            <a:ext cx="3937000" cy="3257639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114997" y="931332"/>
            <a:ext cx="4743003" cy="2808111"/>
          </a:xfrm>
          <a:prstGeom prst="ellipse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702276" y="1566334"/>
            <a:ext cx="3303060" cy="1754327"/>
          </a:xfrm>
          <a:prstGeom prst="rect">
            <a:avLst/>
          </a:prstGeom>
          <a:solidFill>
            <a:srgbClr val="660066"/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solidFill>
                  <a:schemeClr val="bg1"/>
                </a:solidFill>
              </a:rPr>
              <a:t>Biomedical</a:t>
            </a:r>
          </a:p>
          <a:p>
            <a:pPr eaLnBrk="0" hangingPunct="0"/>
            <a:r>
              <a:rPr lang="en-US" dirty="0">
                <a:solidFill>
                  <a:schemeClr val="bg1"/>
                </a:solidFill>
              </a:rPr>
              <a:t>HTS, ART, PrEP VMMC, PEP, Post rape, STI screening and treatment, MAT, HPV vaccination,</a:t>
            </a:r>
          </a:p>
          <a:p>
            <a:r>
              <a:rPr lang="en-GB" dirty="0">
                <a:solidFill>
                  <a:schemeClr val="bg1"/>
                </a:solidFill>
              </a:rPr>
              <a:t>Cancer screening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28444" y="3936831"/>
            <a:ext cx="3009684" cy="1477328"/>
          </a:xfrm>
          <a:prstGeom prst="rect">
            <a:avLst/>
          </a:prstGeom>
          <a:solidFill>
            <a:srgbClr val="660066"/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Behavioural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Evidence based interventions, condom promotion, &amp; use, needle exchange, substance use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1444" y="2828836"/>
            <a:ext cx="3175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</a:t>
            </a:r>
            <a:endParaRPr lang="en-US" dirty="0"/>
          </a:p>
          <a:p>
            <a:r>
              <a:rPr lang="en-GB" b="1" dirty="0">
                <a:solidFill>
                  <a:srgbClr val="FFFFFF"/>
                </a:solidFill>
              </a:rPr>
              <a:t>Structural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GB" dirty="0" smtClean="0">
                <a:solidFill>
                  <a:srgbClr val="FFFFFF"/>
                </a:solidFill>
              </a:rPr>
              <a:t>Stigma </a:t>
            </a:r>
            <a:r>
              <a:rPr lang="en-GB" dirty="0">
                <a:solidFill>
                  <a:srgbClr val="FFFFFF"/>
                </a:solidFill>
              </a:rPr>
              <a:t>&amp; discrimination, economic empowerment, community norms, </a:t>
            </a:r>
            <a:r>
              <a:rPr lang="en-GB" dirty="0" smtClean="0">
                <a:solidFill>
                  <a:srgbClr val="FFFFFF"/>
                </a:solidFill>
              </a:rPr>
              <a:t>life skills </a:t>
            </a:r>
            <a:r>
              <a:rPr lang="en-GB" dirty="0">
                <a:solidFill>
                  <a:srgbClr val="FFFFFF"/>
                </a:solidFill>
              </a:rPr>
              <a:t>training, GBV, condoms, alternative livelihoods, human rights p</a:t>
            </a:r>
            <a:r>
              <a:rPr lang="en-GB" dirty="0" smtClean="0">
                <a:solidFill>
                  <a:srgbClr val="FFFFFF"/>
                </a:solidFill>
              </a:rPr>
              <a:t>rotection</a:t>
            </a:r>
            <a:r>
              <a:rPr lang="en-GB" dirty="0">
                <a:solidFill>
                  <a:srgbClr val="FFFFFF"/>
                </a:solidFill>
              </a:rPr>
              <a:t>, psychosocial support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2" name="Oval 21"/>
          <p:cNvSpPr/>
          <p:nvPr/>
        </p:nvSpPr>
        <p:spPr>
          <a:xfrm>
            <a:off x="6505222" y="931332"/>
            <a:ext cx="1890889" cy="14252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005336" y="1940277"/>
            <a:ext cx="2543175" cy="14252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Decriminalization 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847466" y="1069622"/>
            <a:ext cx="2328333" cy="14252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Stigma reduction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15000" y="3739443"/>
            <a:ext cx="2130778" cy="1326446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Respect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092222" y="3739443"/>
            <a:ext cx="2130778" cy="1326446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Gender equality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910667" y="4584082"/>
            <a:ext cx="2130778" cy="1326446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PrEP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-15781" y="1782234"/>
            <a:ext cx="2173111" cy="145344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Free education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1845733" y="1718734"/>
            <a:ext cx="2173111" cy="145344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condoms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070774" y="2857059"/>
            <a:ext cx="2173111" cy="145344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Sanitary towels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618285" y="4699001"/>
            <a:ext cx="2328333" cy="10139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Good laws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913882" y="5374187"/>
            <a:ext cx="2328333" cy="11757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Strong health systems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-114559" y="4541970"/>
            <a:ext cx="2328333" cy="10139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Strong community systems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5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Differentiated service delivery for prevention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66274" y="1736410"/>
            <a:ext cx="8108393" cy="4649056"/>
            <a:chOff x="866274" y="1383632"/>
            <a:chExt cx="8108393" cy="4649056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xmlns="" id="{0FF1484E-B618-8A48-B917-F96EA8865F2B}"/>
                </a:ext>
              </a:extLst>
            </p:cNvPr>
            <p:cNvSpPr/>
            <p:nvPr/>
          </p:nvSpPr>
          <p:spPr>
            <a:xfrm>
              <a:off x="866274" y="1383632"/>
              <a:ext cx="3681663" cy="215365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WHEN</a:t>
              </a:r>
            </a:p>
            <a:p>
              <a:pPr algn="ctr"/>
              <a:endParaRPr lang="en-US" dirty="0"/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Per guidelines</a:t>
              </a:r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Per agreed schedule</a:t>
              </a:r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Based on client risk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xmlns="" id="{FA95B11A-229A-DC45-8263-BB514D8E2A45}"/>
                </a:ext>
              </a:extLst>
            </p:cNvPr>
            <p:cNvSpPr/>
            <p:nvPr/>
          </p:nvSpPr>
          <p:spPr>
            <a:xfrm>
              <a:off x="4801341" y="1384375"/>
              <a:ext cx="4173326" cy="2153652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WHERE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2000" dirty="0" smtClean="0"/>
                <a:t>Facilities </a:t>
              </a:r>
              <a:r>
                <a:rPr lang="mr-IN" sz="2000" dirty="0" smtClean="0"/>
                <a:t>–</a:t>
              </a:r>
              <a:r>
                <a:rPr lang="en-US" sz="2000" dirty="0" smtClean="0"/>
                <a:t> hospitals, clinics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2000" dirty="0" smtClean="0"/>
                <a:t>Community service delivery centers </a:t>
              </a:r>
            </a:p>
            <a:p>
              <a:pPr marL="742950" lvl="1" indent="-285750">
                <a:buFont typeface="Arial"/>
                <a:buChar char="•"/>
              </a:pPr>
              <a:r>
                <a:rPr lang="en-US" sz="2000" dirty="0" smtClean="0"/>
                <a:t>Virtual spaces</a:t>
              </a:r>
            </a:p>
            <a:p>
              <a:pPr marL="742950" lvl="1" indent="-285750">
                <a:buFont typeface="Arial"/>
                <a:buChar char="•"/>
              </a:pPr>
              <a:r>
                <a:rPr lang="en-US" sz="2000" dirty="0" smtClean="0"/>
                <a:t>community-</a:t>
              </a:r>
              <a:r>
                <a:rPr lang="en-US" sz="2000" dirty="0"/>
                <a:t>led Safe </a:t>
              </a:r>
              <a:r>
                <a:rPr lang="en-US" sz="2000" dirty="0" smtClean="0"/>
                <a:t>spaces </a:t>
              </a:r>
              <a:endParaRPr lang="en-US" sz="2000" dirty="0"/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816E5247-56A3-A145-A8DF-3E9CD0C845AF}"/>
                </a:ext>
              </a:extLst>
            </p:cNvPr>
            <p:cNvSpPr/>
            <p:nvPr/>
          </p:nvSpPr>
          <p:spPr>
            <a:xfrm>
              <a:off x="866274" y="3862136"/>
              <a:ext cx="3681663" cy="217055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  <a:p>
              <a:pPr algn="ctr"/>
              <a:r>
                <a:rPr lang="en-US" sz="2800" dirty="0"/>
                <a:t>WHO</a:t>
              </a:r>
            </a:p>
            <a:p>
              <a:pPr algn="ctr"/>
              <a:endParaRPr lang="en-US" dirty="0"/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/>
                <a:t>Clinicians and other providers</a:t>
              </a:r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/>
                <a:t>Counselors</a:t>
              </a:r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/>
                <a:t>Peers </a:t>
              </a:r>
            </a:p>
            <a:p>
              <a:pPr marL="285750" indent="-285750" algn="ctr">
                <a:buFont typeface="Arial"/>
                <a:buChar char="•"/>
              </a:pPr>
              <a:r>
                <a:rPr lang="en-US" dirty="0" smtClean="0"/>
                <a:t>CHWs</a:t>
              </a:r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xmlns="" id="{A62105C9-315F-1E46-85B1-248FE097D8BE}"/>
                </a:ext>
              </a:extLst>
            </p:cNvPr>
            <p:cNvSpPr/>
            <p:nvPr/>
          </p:nvSpPr>
          <p:spPr>
            <a:xfrm>
              <a:off x="4801341" y="3862135"/>
              <a:ext cx="4003992" cy="217055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WHAT</a:t>
              </a:r>
            </a:p>
            <a:p>
              <a:pPr algn="ctr"/>
              <a:endParaRPr lang="en-US" dirty="0"/>
            </a:p>
            <a:p>
              <a:pPr marL="285750" indent="-285750" algn="ctr">
                <a:buFont typeface="Arial"/>
                <a:buChar char="•"/>
              </a:pPr>
              <a:r>
                <a:rPr lang="en-US" sz="1700" dirty="0" smtClean="0"/>
                <a:t>Basic Package for all</a:t>
              </a:r>
            </a:p>
            <a:p>
              <a:pPr marL="285750" indent="-285750" algn="ctr">
                <a:buFont typeface="Arial"/>
                <a:buChar char="•"/>
              </a:pPr>
              <a:r>
                <a:rPr lang="en-US" sz="1700" dirty="0" smtClean="0"/>
                <a:t>Basic package + additional (Group) based services</a:t>
              </a:r>
              <a:endParaRPr lang="en-US" sz="170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413FAF97-0461-E145-8E20-29E572BCCFDB}"/>
                </a:ext>
              </a:extLst>
            </p:cNvPr>
            <p:cNvSpPr/>
            <p:nvPr/>
          </p:nvSpPr>
          <p:spPr>
            <a:xfrm>
              <a:off x="3806726" y="2804895"/>
              <a:ext cx="1710718" cy="172477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Client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60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74720" y="3707477"/>
            <a:ext cx="2606040" cy="26933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37321" y="3707477"/>
            <a:ext cx="2606040" cy="26933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0440" y="3790602"/>
            <a:ext cx="2439786" cy="25270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5268" y="586038"/>
            <a:ext cx="2867890" cy="27889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57360" y="648394"/>
            <a:ext cx="2410690" cy="2676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57839" y="586038"/>
            <a:ext cx="2867890" cy="27889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988" y="669173"/>
            <a:ext cx="2701637" cy="262266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36342" y="715767"/>
            <a:ext cx="7023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15" dirty="0">
                <a:latin typeface="Calibri"/>
                <a:cs typeface="Calibri"/>
              </a:rPr>
              <a:t>lini</a:t>
            </a:r>
            <a:r>
              <a:rPr sz="1800" b="1" spc="-5" dirty="0">
                <a:latin typeface="Calibri"/>
                <a:cs typeface="Calibri"/>
              </a:rPr>
              <a:t>cal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6341" y="973128"/>
            <a:ext cx="1659255" cy="2367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2100" indent="-27940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700" dirty="0">
                <a:latin typeface="Calibri"/>
                <a:cs typeface="Calibri"/>
              </a:rPr>
              <a:t>HIV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lang="en-US" sz="1700" spc="-10" dirty="0" smtClean="0">
                <a:latin typeface="Calibri"/>
                <a:cs typeface="Calibri"/>
              </a:rPr>
              <a:t>testing</a:t>
            </a:r>
            <a:endParaRPr sz="1700" dirty="0">
              <a:latin typeface="Calibri"/>
              <a:cs typeface="Calibri"/>
            </a:endParaRPr>
          </a:p>
          <a:p>
            <a:pPr marL="292100" marR="5080" indent="-279400">
              <a:lnSpc>
                <a:spcPts val="2000"/>
              </a:lnSpc>
              <a:spcBef>
                <a:spcPts val="160"/>
              </a:spcBef>
              <a:buFont typeface="Arial"/>
              <a:buChar char="•"/>
              <a:tabLst>
                <a:tab pos="298450" algn="l"/>
              </a:tabLst>
            </a:pPr>
            <a:r>
              <a:rPr sz="1700" dirty="0">
                <a:latin typeface="Calibri"/>
                <a:cs typeface="Calibri"/>
              </a:rPr>
              <a:t>ST</a:t>
            </a:r>
            <a:r>
              <a:rPr sz="1700" spc="-5" dirty="0">
                <a:latin typeface="Calibri"/>
                <a:cs typeface="Calibri"/>
              </a:rPr>
              <a:t>I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10" dirty="0">
                <a:latin typeface="Calibri"/>
                <a:cs typeface="Calibri"/>
              </a:rPr>
              <a:t>cree</a:t>
            </a:r>
            <a:r>
              <a:rPr sz="1700" dirty="0">
                <a:latin typeface="Calibri"/>
                <a:cs typeface="Calibri"/>
              </a:rPr>
              <a:t>nin</a:t>
            </a:r>
            <a:r>
              <a:rPr sz="1700" spc="-10" dirty="0">
                <a:latin typeface="Calibri"/>
                <a:cs typeface="Calibri"/>
              </a:rPr>
              <a:t>g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&amp;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Calibri"/>
                <a:cs typeface="Calibri"/>
              </a:rPr>
              <a:t>treatme</a:t>
            </a:r>
            <a:r>
              <a:rPr sz="1700" dirty="0">
                <a:latin typeface="Calibri"/>
                <a:cs typeface="Calibri"/>
              </a:rPr>
              <a:t>n</a:t>
            </a:r>
            <a:r>
              <a:rPr sz="1700" spc="-10" dirty="0">
                <a:latin typeface="Calibri"/>
                <a:cs typeface="Calibri"/>
              </a:rPr>
              <a:t>t</a:t>
            </a:r>
            <a:endParaRPr sz="1700" dirty="0">
              <a:latin typeface="Calibri"/>
              <a:cs typeface="Calibri"/>
            </a:endParaRPr>
          </a:p>
          <a:p>
            <a:pPr marL="298450" indent="-285750">
              <a:lnSpc>
                <a:spcPts val="1939"/>
              </a:lnSpc>
              <a:buFont typeface="Arial"/>
              <a:buChar char="•"/>
              <a:tabLst>
                <a:tab pos="298450" algn="l"/>
              </a:tabLst>
            </a:pPr>
            <a:r>
              <a:rPr sz="1700" spc="-10" dirty="0">
                <a:latin typeface="Calibri"/>
                <a:cs typeface="Calibri"/>
              </a:rPr>
              <a:t>PEP</a:t>
            </a:r>
            <a:endParaRPr sz="1700" dirty="0">
              <a:latin typeface="Calibri"/>
              <a:cs typeface="Calibri"/>
            </a:endParaRPr>
          </a:p>
          <a:p>
            <a:pPr marL="298450" indent="-285750">
              <a:lnSpc>
                <a:spcPts val="2020"/>
              </a:lnSpc>
              <a:spcBef>
                <a:spcPts val="60"/>
              </a:spcBef>
              <a:buFont typeface="Arial"/>
              <a:buChar char="•"/>
              <a:tabLst>
                <a:tab pos="298450" algn="l"/>
              </a:tabLst>
            </a:pPr>
            <a:r>
              <a:rPr sz="1700" dirty="0">
                <a:latin typeface="Calibri"/>
                <a:cs typeface="Calibri"/>
              </a:rPr>
              <a:t>coun</a:t>
            </a:r>
            <a:r>
              <a:rPr sz="1700" spc="-5" dirty="0">
                <a:latin typeface="Calibri"/>
                <a:cs typeface="Calibri"/>
              </a:rPr>
              <a:t>se</a:t>
            </a:r>
            <a:r>
              <a:rPr sz="1700" dirty="0">
                <a:latin typeface="Calibri"/>
                <a:cs typeface="Calibri"/>
              </a:rPr>
              <a:t>llin</a:t>
            </a:r>
            <a:r>
              <a:rPr sz="1700" spc="-10" dirty="0">
                <a:latin typeface="Calibri"/>
                <a:cs typeface="Calibri"/>
              </a:rPr>
              <a:t>g</a:t>
            </a:r>
            <a:endParaRPr sz="1700" dirty="0">
              <a:latin typeface="Calibri"/>
              <a:cs typeface="Calibri"/>
            </a:endParaRPr>
          </a:p>
          <a:p>
            <a:pPr marL="12700">
              <a:lnSpc>
                <a:spcPts val="2020"/>
              </a:lnSpc>
            </a:pPr>
            <a:r>
              <a:rPr sz="17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ts val="2020"/>
              </a:lnSpc>
              <a:spcBef>
                <a:spcPts val="60"/>
              </a:spcBef>
            </a:pPr>
            <a:r>
              <a:rPr sz="17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ts val="2000"/>
              </a:lnSpc>
            </a:pPr>
            <a:r>
              <a:rPr sz="1700"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ts val="2020"/>
              </a:lnSpc>
            </a:pPr>
            <a:r>
              <a:rPr sz="1700" dirty="0">
                <a:latin typeface="Arial"/>
                <a:cs typeface="Arial"/>
              </a:rPr>
              <a:t>•</a:t>
            </a:r>
          </a:p>
        </p:txBody>
      </p:sp>
      <p:sp>
        <p:nvSpPr>
          <p:cNvPr id="11" name="object 11"/>
          <p:cNvSpPr/>
          <p:nvPr/>
        </p:nvSpPr>
        <p:spPr>
          <a:xfrm>
            <a:off x="531924" y="2082942"/>
            <a:ext cx="1003300" cy="876300"/>
          </a:xfrm>
          <a:custGeom>
            <a:avLst/>
            <a:gdLst/>
            <a:ahLst/>
            <a:cxnLst/>
            <a:rect l="l" t="t" r="r" b="b"/>
            <a:pathLst>
              <a:path w="1003300" h="876300">
                <a:moveTo>
                  <a:pt x="1003218" y="0"/>
                </a:moveTo>
                <a:lnTo>
                  <a:pt x="0" y="815187"/>
                </a:lnTo>
                <a:lnTo>
                  <a:pt x="104095" y="875812"/>
                </a:lnTo>
                <a:lnTo>
                  <a:pt x="842628" y="275722"/>
                </a:lnTo>
                <a:lnTo>
                  <a:pt x="1003218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6684" y="3823853"/>
            <a:ext cx="561340" cy="981075"/>
          </a:xfrm>
          <a:custGeom>
            <a:avLst/>
            <a:gdLst/>
            <a:ahLst/>
            <a:cxnLst/>
            <a:rect l="l" t="t" r="r" b="b"/>
            <a:pathLst>
              <a:path w="561340" h="981075">
                <a:moveTo>
                  <a:pt x="80403" y="0"/>
                </a:moveTo>
                <a:lnTo>
                  <a:pt x="0" y="139052"/>
                </a:lnTo>
                <a:lnTo>
                  <a:pt x="353686" y="861273"/>
                </a:lnTo>
                <a:lnTo>
                  <a:pt x="560856" y="981050"/>
                </a:lnTo>
                <a:lnTo>
                  <a:pt x="80403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3785" y="3823853"/>
            <a:ext cx="1517071" cy="52785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002" y="2702509"/>
            <a:ext cx="1223010" cy="1567180"/>
          </a:xfrm>
          <a:custGeom>
            <a:avLst/>
            <a:gdLst/>
            <a:ahLst/>
            <a:cxnLst/>
            <a:rect l="l" t="t" r="r" b="b"/>
            <a:pathLst>
              <a:path w="1223010" h="1567179">
                <a:moveTo>
                  <a:pt x="611327" y="0"/>
                </a:moveTo>
                <a:lnTo>
                  <a:pt x="561189" y="2597"/>
                </a:lnTo>
                <a:lnTo>
                  <a:pt x="512167" y="10254"/>
                </a:lnTo>
                <a:lnTo>
                  <a:pt x="464418" y="22769"/>
                </a:lnTo>
                <a:lnTo>
                  <a:pt x="418100" y="39940"/>
                </a:lnTo>
                <a:lnTo>
                  <a:pt x="373371" y="61567"/>
                </a:lnTo>
                <a:lnTo>
                  <a:pt x="330387" y="87446"/>
                </a:lnTo>
                <a:lnTo>
                  <a:pt x="289306" y="117378"/>
                </a:lnTo>
                <a:lnTo>
                  <a:pt x="250285" y="151159"/>
                </a:lnTo>
                <a:lnTo>
                  <a:pt x="213482" y="188588"/>
                </a:lnTo>
                <a:lnTo>
                  <a:pt x="179053" y="229464"/>
                </a:lnTo>
                <a:lnTo>
                  <a:pt x="147157" y="273585"/>
                </a:lnTo>
                <a:lnTo>
                  <a:pt x="117950" y="320750"/>
                </a:lnTo>
                <a:lnTo>
                  <a:pt x="91590" y="370756"/>
                </a:lnTo>
                <a:lnTo>
                  <a:pt x="68235" y="423402"/>
                </a:lnTo>
                <a:lnTo>
                  <a:pt x="48041" y="478486"/>
                </a:lnTo>
                <a:lnTo>
                  <a:pt x="31165" y="535808"/>
                </a:lnTo>
                <a:lnTo>
                  <a:pt x="17766" y="595164"/>
                </a:lnTo>
                <a:lnTo>
                  <a:pt x="8001" y="656354"/>
                </a:lnTo>
                <a:lnTo>
                  <a:pt x="2026" y="719175"/>
                </a:lnTo>
                <a:lnTo>
                  <a:pt x="0" y="783427"/>
                </a:lnTo>
                <a:lnTo>
                  <a:pt x="2026" y="847676"/>
                </a:lnTo>
                <a:lnTo>
                  <a:pt x="8001" y="910496"/>
                </a:lnTo>
                <a:lnTo>
                  <a:pt x="17766" y="971683"/>
                </a:lnTo>
                <a:lnTo>
                  <a:pt x="31165" y="1031037"/>
                </a:lnTo>
                <a:lnTo>
                  <a:pt x="48041" y="1088356"/>
                </a:lnTo>
                <a:lnTo>
                  <a:pt x="68235" y="1143438"/>
                </a:lnTo>
                <a:lnTo>
                  <a:pt x="91590" y="1196082"/>
                </a:lnTo>
                <a:lnTo>
                  <a:pt x="117950" y="1246086"/>
                </a:lnTo>
                <a:lnTo>
                  <a:pt x="147157" y="1293248"/>
                </a:lnTo>
                <a:lnTo>
                  <a:pt x="179053" y="1337367"/>
                </a:lnTo>
                <a:lnTo>
                  <a:pt x="213482" y="1378241"/>
                </a:lnTo>
                <a:lnTo>
                  <a:pt x="250285" y="1415669"/>
                </a:lnTo>
                <a:lnTo>
                  <a:pt x="289306" y="1449448"/>
                </a:lnTo>
                <a:lnTo>
                  <a:pt x="330387" y="1479378"/>
                </a:lnTo>
                <a:lnTo>
                  <a:pt x="373371" y="1505257"/>
                </a:lnTo>
                <a:lnTo>
                  <a:pt x="418100" y="1526882"/>
                </a:lnTo>
                <a:lnTo>
                  <a:pt x="464418" y="1544053"/>
                </a:lnTo>
                <a:lnTo>
                  <a:pt x="512167" y="1556567"/>
                </a:lnTo>
                <a:lnTo>
                  <a:pt x="561189" y="1564224"/>
                </a:lnTo>
                <a:lnTo>
                  <a:pt x="611327" y="1566821"/>
                </a:lnTo>
                <a:lnTo>
                  <a:pt x="661465" y="1564224"/>
                </a:lnTo>
                <a:lnTo>
                  <a:pt x="710487" y="1556567"/>
                </a:lnTo>
                <a:lnTo>
                  <a:pt x="758235" y="1544053"/>
                </a:lnTo>
                <a:lnTo>
                  <a:pt x="804553" y="1526882"/>
                </a:lnTo>
                <a:lnTo>
                  <a:pt x="849282" y="1505257"/>
                </a:lnTo>
                <a:lnTo>
                  <a:pt x="892266" y="1479378"/>
                </a:lnTo>
                <a:lnTo>
                  <a:pt x="933347" y="1449448"/>
                </a:lnTo>
                <a:lnTo>
                  <a:pt x="972367" y="1415669"/>
                </a:lnTo>
                <a:lnTo>
                  <a:pt x="1009170" y="1378241"/>
                </a:lnTo>
                <a:lnTo>
                  <a:pt x="1043599" y="1337367"/>
                </a:lnTo>
                <a:lnTo>
                  <a:pt x="1075495" y="1293248"/>
                </a:lnTo>
                <a:lnTo>
                  <a:pt x="1104702" y="1246086"/>
                </a:lnTo>
                <a:lnTo>
                  <a:pt x="1131062" y="1196082"/>
                </a:lnTo>
                <a:lnTo>
                  <a:pt x="1154417" y="1143438"/>
                </a:lnTo>
                <a:lnTo>
                  <a:pt x="1174611" y="1088356"/>
                </a:lnTo>
                <a:lnTo>
                  <a:pt x="1191487" y="1031037"/>
                </a:lnTo>
                <a:lnTo>
                  <a:pt x="1204886" y="971683"/>
                </a:lnTo>
                <a:lnTo>
                  <a:pt x="1214651" y="910496"/>
                </a:lnTo>
                <a:lnTo>
                  <a:pt x="1220626" y="847676"/>
                </a:lnTo>
                <a:lnTo>
                  <a:pt x="1222652" y="783427"/>
                </a:lnTo>
                <a:lnTo>
                  <a:pt x="1220626" y="719175"/>
                </a:lnTo>
                <a:lnTo>
                  <a:pt x="1214651" y="656354"/>
                </a:lnTo>
                <a:lnTo>
                  <a:pt x="1204886" y="595164"/>
                </a:lnTo>
                <a:lnTo>
                  <a:pt x="1191487" y="535808"/>
                </a:lnTo>
                <a:lnTo>
                  <a:pt x="1174611" y="478486"/>
                </a:lnTo>
                <a:lnTo>
                  <a:pt x="1154417" y="423402"/>
                </a:lnTo>
                <a:lnTo>
                  <a:pt x="1131062" y="370756"/>
                </a:lnTo>
                <a:lnTo>
                  <a:pt x="1104702" y="320750"/>
                </a:lnTo>
                <a:lnTo>
                  <a:pt x="1075495" y="273585"/>
                </a:lnTo>
                <a:lnTo>
                  <a:pt x="1043599" y="229464"/>
                </a:lnTo>
                <a:lnTo>
                  <a:pt x="1009170" y="188588"/>
                </a:lnTo>
                <a:lnTo>
                  <a:pt x="972367" y="151159"/>
                </a:lnTo>
                <a:lnTo>
                  <a:pt x="933347" y="117378"/>
                </a:lnTo>
                <a:lnTo>
                  <a:pt x="892266" y="87446"/>
                </a:lnTo>
                <a:lnTo>
                  <a:pt x="849282" y="61567"/>
                </a:lnTo>
                <a:lnTo>
                  <a:pt x="804553" y="39940"/>
                </a:lnTo>
                <a:lnTo>
                  <a:pt x="758235" y="22769"/>
                </a:lnTo>
                <a:lnTo>
                  <a:pt x="710487" y="10254"/>
                </a:lnTo>
                <a:lnTo>
                  <a:pt x="661465" y="2597"/>
                </a:lnTo>
                <a:lnTo>
                  <a:pt x="61132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8146" y="1064020"/>
            <a:ext cx="1550322" cy="15336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9800" y="1095390"/>
            <a:ext cx="1434465" cy="1419225"/>
          </a:xfrm>
          <a:custGeom>
            <a:avLst/>
            <a:gdLst/>
            <a:ahLst/>
            <a:cxnLst/>
            <a:rect l="l" t="t" r="r" b="b"/>
            <a:pathLst>
              <a:path w="1434464" h="1419225">
                <a:moveTo>
                  <a:pt x="717173" y="0"/>
                </a:moveTo>
                <a:lnTo>
                  <a:pt x="658353" y="2352"/>
                </a:lnTo>
                <a:lnTo>
                  <a:pt x="600843" y="9287"/>
                </a:lnTo>
                <a:lnTo>
                  <a:pt x="544827" y="20622"/>
                </a:lnTo>
                <a:lnTo>
                  <a:pt x="490490" y="36175"/>
                </a:lnTo>
                <a:lnTo>
                  <a:pt x="438016" y="55763"/>
                </a:lnTo>
                <a:lnTo>
                  <a:pt x="387590" y="79203"/>
                </a:lnTo>
                <a:lnTo>
                  <a:pt x="339396" y="106313"/>
                </a:lnTo>
                <a:lnTo>
                  <a:pt x="293619" y="136910"/>
                </a:lnTo>
                <a:lnTo>
                  <a:pt x="250444" y="170811"/>
                </a:lnTo>
                <a:lnTo>
                  <a:pt x="210054" y="207835"/>
                </a:lnTo>
                <a:lnTo>
                  <a:pt x="172636" y="247798"/>
                </a:lnTo>
                <a:lnTo>
                  <a:pt x="138372" y="290518"/>
                </a:lnTo>
                <a:lnTo>
                  <a:pt x="107448" y="335811"/>
                </a:lnTo>
                <a:lnTo>
                  <a:pt x="80049" y="383497"/>
                </a:lnTo>
                <a:lnTo>
                  <a:pt x="56358" y="433391"/>
                </a:lnTo>
                <a:lnTo>
                  <a:pt x="36561" y="485311"/>
                </a:lnTo>
                <a:lnTo>
                  <a:pt x="20842" y="539076"/>
                </a:lnTo>
                <a:lnTo>
                  <a:pt x="9386" y="594501"/>
                </a:lnTo>
                <a:lnTo>
                  <a:pt x="2377" y="651405"/>
                </a:lnTo>
                <a:lnTo>
                  <a:pt x="0" y="709604"/>
                </a:lnTo>
                <a:lnTo>
                  <a:pt x="2377" y="767804"/>
                </a:lnTo>
                <a:lnTo>
                  <a:pt x="9386" y="824708"/>
                </a:lnTo>
                <a:lnTo>
                  <a:pt x="20842" y="880133"/>
                </a:lnTo>
                <a:lnTo>
                  <a:pt x="36561" y="933897"/>
                </a:lnTo>
                <a:lnTo>
                  <a:pt x="56358" y="985818"/>
                </a:lnTo>
                <a:lnTo>
                  <a:pt x="80049" y="1035712"/>
                </a:lnTo>
                <a:lnTo>
                  <a:pt x="107448" y="1083397"/>
                </a:lnTo>
                <a:lnTo>
                  <a:pt x="138372" y="1128691"/>
                </a:lnTo>
                <a:lnTo>
                  <a:pt x="172636" y="1171411"/>
                </a:lnTo>
                <a:lnTo>
                  <a:pt x="210054" y="1211374"/>
                </a:lnTo>
                <a:lnTo>
                  <a:pt x="250444" y="1248397"/>
                </a:lnTo>
                <a:lnTo>
                  <a:pt x="293619" y="1282299"/>
                </a:lnTo>
                <a:lnTo>
                  <a:pt x="339396" y="1312896"/>
                </a:lnTo>
                <a:lnTo>
                  <a:pt x="387590" y="1340006"/>
                </a:lnTo>
                <a:lnTo>
                  <a:pt x="438016" y="1363446"/>
                </a:lnTo>
                <a:lnTo>
                  <a:pt x="490490" y="1383034"/>
                </a:lnTo>
                <a:lnTo>
                  <a:pt x="544827" y="1398587"/>
                </a:lnTo>
                <a:lnTo>
                  <a:pt x="600843" y="1409922"/>
                </a:lnTo>
                <a:lnTo>
                  <a:pt x="658353" y="1416857"/>
                </a:lnTo>
                <a:lnTo>
                  <a:pt x="717173" y="1419209"/>
                </a:lnTo>
                <a:lnTo>
                  <a:pt x="775992" y="1416857"/>
                </a:lnTo>
                <a:lnTo>
                  <a:pt x="833502" y="1409922"/>
                </a:lnTo>
                <a:lnTo>
                  <a:pt x="889519" y="1398587"/>
                </a:lnTo>
                <a:lnTo>
                  <a:pt x="943856" y="1383034"/>
                </a:lnTo>
                <a:lnTo>
                  <a:pt x="996331" y="1363446"/>
                </a:lnTo>
                <a:lnTo>
                  <a:pt x="1046758" y="1340006"/>
                </a:lnTo>
                <a:lnTo>
                  <a:pt x="1094952" y="1312896"/>
                </a:lnTo>
                <a:lnTo>
                  <a:pt x="1140730" y="1282299"/>
                </a:lnTo>
                <a:lnTo>
                  <a:pt x="1183907" y="1248397"/>
                </a:lnTo>
                <a:lnTo>
                  <a:pt x="1224297" y="1211374"/>
                </a:lnTo>
                <a:lnTo>
                  <a:pt x="1261717" y="1171411"/>
                </a:lnTo>
                <a:lnTo>
                  <a:pt x="1295981" y="1128691"/>
                </a:lnTo>
                <a:lnTo>
                  <a:pt x="1326906" y="1083397"/>
                </a:lnTo>
                <a:lnTo>
                  <a:pt x="1354306" y="1035712"/>
                </a:lnTo>
                <a:lnTo>
                  <a:pt x="1377997" y="985818"/>
                </a:lnTo>
                <a:lnTo>
                  <a:pt x="1397795" y="933897"/>
                </a:lnTo>
                <a:lnTo>
                  <a:pt x="1413514" y="880133"/>
                </a:lnTo>
                <a:lnTo>
                  <a:pt x="1424971" y="824708"/>
                </a:lnTo>
                <a:lnTo>
                  <a:pt x="1431980" y="767804"/>
                </a:lnTo>
                <a:lnTo>
                  <a:pt x="1434358" y="709604"/>
                </a:lnTo>
                <a:lnTo>
                  <a:pt x="1431980" y="651405"/>
                </a:lnTo>
                <a:lnTo>
                  <a:pt x="1424971" y="594501"/>
                </a:lnTo>
                <a:lnTo>
                  <a:pt x="1413514" y="539076"/>
                </a:lnTo>
                <a:lnTo>
                  <a:pt x="1397795" y="485311"/>
                </a:lnTo>
                <a:lnTo>
                  <a:pt x="1377997" y="433391"/>
                </a:lnTo>
                <a:lnTo>
                  <a:pt x="1354306" y="383497"/>
                </a:lnTo>
                <a:lnTo>
                  <a:pt x="1326906" y="335811"/>
                </a:lnTo>
                <a:lnTo>
                  <a:pt x="1295981" y="290518"/>
                </a:lnTo>
                <a:lnTo>
                  <a:pt x="1261717" y="247798"/>
                </a:lnTo>
                <a:lnTo>
                  <a:pt x="1224297" y="207835"/>
                </a:lnTo>
                <a:lnTo>
                  <a:pt x="1183907" y="170811"/>
                </a:lnTo>
                <a:lnTo>
                  <a:pt x="1140730" y="136910"/>
                </a:lnTo>
                <a:lnTo>
                  <a:pt x="1094952" y="106313"/>
                </a:lnTo>
                <a:lnTo>
                  <a:pt x="1046758" y="79203"/>
                </a:lnTo>
                <a:lnTo>
                  <a:pt x="996331" y="55763"/>
                </a:lnTo>
                <a:lnTo>
                  <a:pt x="943856" y="36175"/>
                </a:lnTo>
                <a:lnTo>
                  <a:pt x="889519" y="20622"/>
                </a:lnTo>
                <a:lnTo>
                  <a:pt x="833502" y="9287"/>
                </a:lnTo>
                <a:lnTo>
                  <a:pt x="775992" y="2352"/>
                </a:lnTo>
                <a:lnTo>
                  <a:pt x="717173" y="0"/>
                </a:lnTo>
                <a:close/>
              </a:path>
            </a:pathLst>
          </a:custGeom>
          <a:solidFill>
            <a:srgbClr val="FFC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6541" y="4555373"/>
            <a:ext cx="1508760" cy="171657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1971" y="4599932"/>
            <a:ext cx="1364615" cy="1572260"/>
          </a:xfrm>
          <a:custGeom>
            <a:avLst/>
            <a:gdLst/>
            <a:ahLst/>
            <a:cxnLst/>
            <a:rect l="l" t="t" r="r" b="b"/>
            <a:pathLst>
              <a:path w="1364614" h="1572260">
                <a:moveTo>
                  <a:pt x="682121" y="0"/>
                </a:moveTo>
                <a:lnTo>
                  <a:pt x="626176" y="2605"/>
                </a:lnTo>
                <a:lnTo>
                  <a:pt x="571477" y="10289"/>
                </a:lnTo>
                <a:lnTo>
                  <a:pt x="518198" y="22847"/>
                </a:lnTo>
                <a:lnTo>
                  <a:pt x="466517" y="40077"/>
                </a:lnTo>
                <a:lnTo>
                  <a:pt x="416608" y="61777"/>
                </a:lnTo>
                <a:lnTo>
                  <a:pt x="368646" y="87746"/>
                </a:lnTo>
                <a:lnTo>
                  <a:pt x="322808" y="117780"/>
                </a:lnTo>
                <a:lnTo>
                  <a:pt x="279268" y="151677"/>
                </a:lnTo>
                <a:lnTo>
                  <a:pt x="238203" y="189235"/>
                </a:lnTo>
                <a:lnTo>
                  <a:pt x="199788" y="230252"/>
                </a:lnTo>
                <a:lnTo>
                  <a:pt x="164198" y="274525"/>
                </a:lnTo>
                <a:lnTo>
                  <a:pt x="131609" y="321852"/>
                </a:lnTo>
                <a:lnTo>
                  <a:pt x="102197" y="372031"/>
                </a:lnTo>
                <a:lnTo>
                  <a:pt x="76136" y="424859"/>
                </a:lnTo>
                <a:lnTo>
                  <a:pt x="53604" y="480134"/>
                </a:lnTo>
                <a:lnTo>
                  <a:pt x="34774" y="537653"/>
                </a:lnTo>
                <a:lnTo>
                  <a:pt x="19824" y="597216"/>
                </a:lnTo>
                <a:lnTo>
                  <a:pt x="8927" y="658618"/>
                </a:lnTo>
                <a:lnTo>
                  <a:pt x="2261" y="721658"/>
                </a:lnTo>
                <a:lnTo>
                  <a:pt x="0" y="786134"/>
                </a:lnTo>
                <a:lnTo>
                  <a:pt x="2261" y="850609"/>
                </a:lnTo>
                <a:lnTo>
                  <a:pt x="8927" y="913649"/>
                </a:lnTo>
                <a:lnTo>
                  <a:pt x="19824" y="975051"/>
                </a:lnTo>
                <a:lnTo>
                  <a:pt x="34774" y="1034614"/>
                </a:lnTo>
                <a:lnTo>
                  <a:pt x="53604" y="1092133"/>
                </a:lnTo>
                <a:lnTo>
                  <a:pt x="76136" y="1147409"/>
                </a:lnTo>
                <a:lnTo>
                  <a:pt x="102197" y="1200237"/>
                </a:lnTo>
                <a:lnTo>
                  <a:pt x="131609" y="1250415"/>
                </a:lnTo>
                <a:lnTo>
                  <a:pt x="164198" y="1297742"/>
                </a:lnTo>
                <a:lnTo>
                  <a:pt x="199788" y="1342015"/>
                </a:lnTo>
                <a:lnTo>
                  <a:pt x="238203" y="1383032"/>
                </a:lnTo>
                <a:lnTo>
                  <a:pt x="279268" y="1420590"/>
                </a:lnTo>
                <a:lnTo>
                  <a:pt x="322808" y="1454487"/>
                </a:lnTo>
                <a:lnTo>
                  <a:pt x="368646" y="1484521"/>
                </a:lnTo>
                <a:lnTo>
                  <a:pt x="416608" y="1510490"/>
                </a:lnTo>
                <a:lnTo>
                  <a:pt x="466517" y="1532190"/>
                </a:lnTo>
                <a:lnTo>
                  <a:pt x="518198" y="1549421"/>
                </a:lnTo>
                <a:lnTo>
                  <a:pt x="571477" y="1561978"/>
                </a:lnTo>
                <a:lnTo>
                  <a:pt x="626176" y="1569662"/>
                </a:lnTo>
                <a:lnTo>
                  <a:pt x="682121" y="1572268"/>
                </a:lnTo>
                <a:lnTo>
                  <a:pt x="738065" y="1569662"/>
                </a:lnTo>
                <a:lnTo>
                  <a:pt x="792764" y="1561978"/>
                </a:lnTo>
                <a:lnTo>
                  <a:pt x="846042" y="1549421"/>
                </a:lnTo>
                <a:lnTo>
                  <a:pt x="897723" y="1532190"/>
                </a:lnTo>
                <a:lnTo>
                  <a:pt x="947632" y="1510490"/>
                </a:lnTo>
                <a:lnTo>
                  <a:pt x="995594" y="1484521"/>
                </a:lnTo>
                <a:lnTo>
                  <a:pt x="1041432" y="1454487"/>
                </a:lnTo>
                <a:lnTo>
                  <a:pt x="1084972" y="1420590"/>
                </a:lnTo>
                <a:lnTo>
                  <a:pt x="1126037" y="1383032"/>
                </a:lnTo>
                <a:lnTo>
                  <a:pt x="1164452" y="1342015"/>
                </a:lnTo>
                <a:lnTo>
                  <a:pt x="1200042" y="1297742"/>
                </a:lnTo>
                <a:lnTo>
                  <a:pt x="1232631" y="1250415"/>
                </a:lnTo>
                <a:lnTo>
                  <a:pt x="1262044" y="1200237"/>
                </a:lnTo>
                <a:lnTo>
                  <a:pt x="1288104" y="1147409"/>
                </a:lnTo>
                <a:lnTo>
                  <a:pt x="1310637" y="1092133"/>
                </a:lnTo>
                <a:lnTo>
                  <a:pt x="1329466" y="1034614"/>
                </a:lnTo>
                <a:lnTo>
                  <a:pt x="1344417" y="975051"/>
                </a:lnTo>
                <a:lnTo>
                  <a:pt x="1355314" y="913649"/>
                </a:lnTo>
                <a:lnTo>
                  <a:pt x="1361980" y="850609"/>
                </a:lnTo>
                <a:lnTo>
                  <a:pt x="1364242" y="786134"/>
                </a:lnTo>
                <a:lnTo>
                  <a:pt x="1361980" y="721658"/>
                </a:lnTo>
                <a:lnTo>
                  <a:pt x="1355314" y="658618"/>
                </a:lnTo>
                <a:lnTo>
                  <a:pt x="1344417" y="597216"/>
                </a:lnTo>
                <a:lnTo>
                  <a:pt x="1329466" y="537653"/>
                </a:lnTo>
                <a:lnTo>
                  <a:pt x="1310637" y="480134"/>
                </a:lnTo>
                <a:lnTo>
                  <a:pt x="1288104" y="424859"/>
                </a:lnTo>
                <a:lnTo>
                  <a:pt x="1262044" y="372031"/>
                </a:lnTo>
                <a:lnTo>
                  <a:pt x="1232631" y="321852"/>
                </a:lnTo>
                <a:lnTo>
                  <a:pt x="1200042" y="274525"/>
                </a:lnTo>
                <a:lnTo>
                  <a:pt x="1164452" y="230252"/>
                </a:lnTo>
                <a:lnTo>
                  <a:pt x="1126037" y="189235"/>
                </a:lnTo>
                <a:lnTo>
                  <a:pt x="1084972" y="151677"/>
                </a:lnTo>
                <a:lnTo>
                  <a:pt x="1041432" y="117780"/>
                </a:lnTo>
                <a:lnTo>
                  <a:pt x="995594" y="87746"/>
                </a:lnTo>
                <a:lnTo>
                  <a:pt x="947632" y="61777"/>
                </a:lnTo>
                <a:lnTo>
                  <a:pt x="897723" y="40077"/>
                </a:lnTo>
                <a:lnTo>
                  <a:pt x="846042" y="22847"/>
                </a:lnTo>
                <a:lnTo>
                  <a:pt x="792764" y="10289"/>
                </a:lnTo>
                <a:lnTo>
                  <a:pt x="738065" y="2605"/>
                </a:lnTo>
                <a:lnTo>
                  <a:pt x="682121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1971" y="4599932"/>
            <a:ext cx="1364615" cy="1572260"/>
          </a:xfrm>
          <a:custGeom>
            <a:avLst/>
            <a:gdLst/>
            <a:ahLst/>
            <a:cxnLst/>
            <a:rect l="l" t="t" r="r" b="b"/>
            <a:pathLst>
              <a:path w="1364614" h="1572260">
                <a:moveTo>
                  <a:pt x="0" y="786134"/>
                </a:moveTo>
                <a:lnTo>
                  <a:pt x="2261" y="721658"/>
                </a:lnTo>
                <a:lnTo>
                  <a:pt x="8927" y="658618"/>
                </a:lnTo>
                <a:lnTo>
                  <a:pt x="19824" y="597216"/>
                </a:lnTo>
                <a:lnTo>
                  <a:pt x="34774" y="537653"/>
                </a:lnTo>
                <a:lnTo>
                  <a:pt x="53604" y="480134"/>
                </a:lnTo>
                <a:lnTo>
                  <a:pt x="76136" y="424859"/>
                </a:lnTo>
                <a:lnTo>
                  <a:pt x="102197" y="372031"/>
                </a:lnTo>
                <a:lnTo>
                  <a:pt x="131609" y="321852"/>
                </a:lnTo>
                <a:lnTo>
                  <a:pt x="164198" y="274525"/>
                </a:lnTo>
                <a:lnTo>
                  <a:pt x="199788" y="230252"/>
                </a:lnTo>
                <a:lnTo>
                  <a:pt x="238203" y="189235"/>
                </a:lnTo>
                <a:lnTo>
                  <a:pt x="279268" y="151677"/>
                </a:lnTo>
                <a:lnTo>
                  <a:pt x="322808" y="117780"/>
                </a:lnTo>
                <a:lnTo>
                  <a:pt x="368646" y="87746"/>
                </a:lnTo>
                <a:lnTo>
                  <a:pt x="416608" y="61777"/>
                </a:lnTo>
                <a:lnTo>
                  <a:pt x="466517" y="40077"/>
                </a:lnTo>
                <a:lnTo>
                  <a:pt x="518198" y="22847"/>
                </a:lnTo>
                <a:lnTo>
                  <a:pt x="571477" y="10289"/>
                </a:lnTo>
                <a:lnTo>
                  <a:pt x="626176" y="2605"/>
                </a:lnTo>
                <a:lnTo>
                  <a:pt x="682121" y="0"/>
                </a:lnTo>
                <a:lnTo>
                  <a:pt x="738065" y="2605"/>
                </a:lnTo>
                <a:lnTo>
                  <a:pt x="792764" y="10289"/>
                </a:lnTo>
                <a:lnTo>
                  <a:pt x="846042" y="22847"/>
                </a:lnTo>
                <a:lnTo>
                  <a:pt x="897723" y="40077"/>
                </a:lnTo>
                <a:lnTo>
                  <a:pt x="947632" y="61777"/>
                </a:lnTo>
                <a:lnTo>
                  <a:pt x="995594" y="87746"/>
                </a:lnTo>
                <a:lnTo>
                  <a:pt x="1041432" y="117780"/>
                </a:lnTo>
                <a:lnTo>
                  <a:pt x="1084972" y="151677"/>
                </a:lnTo>
                <a:lnTo>
                  <a:pt x="1126037" y="189235"/>
                </a:lnTo>
                <a:lnTo>
                  <a:pt x="1164452" y="230252"/>
                </a:lnTo>
                <a:lnTo>
                  <a:pt x="1200042" y="274525"/>
                </a:lnTo>
                <a:lnTo>
                  <a:pt x="1232631" y="321852"/>
                </a:lnTo>
                <a:lnTo>
                  <a:pt x="1262044" y="372031"/>
                </a:lnTo>
                <a:lnTo>
                  <a:pt x="1288104" y="424859"/>
                </a:lnTo>
                <a:lnTo>
                  <a:pt x="1310637" y="480134"/>
                </a:lnTo>
                <a:lnTo>
                  <a:pt x="1329466" y="537653"/>
                </a:lnTo>
                <a:lnTo>
                  <a:pt x="1344417" y="597216"/>
                </a:lnTo>
                <a:lnTo>
                  <a:pt x="1355314" y="658618"/>
                </a:lnTo>
                <a:lnTo>
                  <a:pt x="1361980" y="721658"/>
                </a:lnTo>
                <a:lnTo>
                  <a:pt x="1364242" y="786134"/>
                </a:lnTo>
                <a:lnTo>
                  <a:pt x="1361980" y="850609"/>
                </a:lnTo>
                <a:lnTo>
                  <a:pt x="1355314" y="913649"/>
                </a:lnTo>
                <a:lnTo>
                  <a:pt x="1344417" y="975051"/>
                </a:lnTo>
                <a:lnTo>
                  <a:pt x="1329466" y="1034614"/>
                </a:lnTo>
                <a:lnTo>
                  <a:pt x="1310637" y="1092133"/>
                </a:lnTo>
                <a:lnTo>
                  <a:pt x="1288104" y="1147409"/>
                </a:lnTo>
                <a:lnTo>
                  <a:pt x="1262044" y="1200237"/>
                </a:lnTo>
                <a:lnTo>
                  <a:pt x="1232631" y="1250415"/>
                </a:lnTo>
                <a:lnTo>
                  <a:pt x="1200042" y="1297742"/>
                </a:lnTo>
                <a:lnTo>
                  <a:pt x="1164452" y="1342015"/>
                </a:lnTo>
                <a:lnTo>
                  <a:pt x="1126037" y="1383032"/>
                </a:lnTo>
                <a:lnTo>
                  <a:pt x="1084972" y="1420590"/>
                </a:lnTo>
                <a:lnTo>
                  <a:pt x="1041432" y="1454487"/>
                </a:lnTo>
                <a:lnTo>
                  <a:pt x="995594" y="1484521"/>
                </a:lnTo>
                <a:lnTo>
                  <a:pt x="947632" y="1510490"/>
                </a:lnTo>
                <a:lnTo>
                  <a:pt x="897723" y="1532190"/>
                </a:lnTo>
                <a:lnTo>
                  <a:pt x="846042" y="1549421"/>
                </a:lnTo>
                <a:lnTo>
                  <a:pt x="792764" y="1561978"/>
                </a:lnTo>
                <a:lnTo>
                  <a:pt x="738065" y="1569662"/>
                </a:lnTo>
                <a:lnTo>
                  <a:pt x="682121" y="1572268"/>
                </a:lnTo>
                <a:lnTo>
                  <a:pt x="626176" y="1569662"/>
                </a:lnTo>
                <a:lnTo>
                  <a:pt x="571477" y="1561978"/>
                </a:lnTo>
                <a:lnTo>
                  <a:pt x="518198" y="1549421"/>
                </a:lnTo>
                <a:lnTo>
                  <a:pt x="466517" y="1532190"/>
                </a:lnTo>
                <a:lnTo>
                  <a:pt x="416608" y="1510490"/>
                </a:lnTo>
                <a:lnTo>
                  <a:pt x="368646" y="1484521"/>
                </a:lnTo>
                <a:lnTo>
                  <a:pt x="322808" y="1454487"/>
                </a:lnTo>
                <a:lnTo>
                  <a:pt x="279268" y="1420590"/>
                </a:lnTo>
                <a:lnTo>
                  <a:pt x="238203" y="1383032"/>
                </a:lnTo>
                <a:lnTo>
                  <a:pt x="199788" y="1342015"/>
                </a:lnTo>
                <a:lnTo>
                  <a:pt x="164198" y="1297742"/>
                </a:lnTo>
                <a:lnTo>
                  <a:pt x="131609" y="1250415"/>
                </a:lnTo>
                <a:lnTo>
                  <a:pt x="102197" y="1200237"/>
                </a:lnTo>
                <a:lnTo>
                  <a:pt x="76136" y="1147409"/>
                </a:lnTo>
                <a:lnTo>
                  <a:pt x="53604" y="1092133"/>
                </a:lnTo>
                <a:lnTo>
                  <a:pt x="34774" y="1034614"/>
                </a:lnTo>
                <a:lnTo>
                  <a:pt x="19824" y="975051"/>
                </a:lnTo>
                <a:lnTo>
                  <a:pt x="8927" y="913649"/>
                </a:lnTo>
                <a:lnTo>
                  <a:pt x="2261" y="850609"/>
                </a:lnTo>
                <a:lnTo>
                  <a:pt x="0" y="786134"/>
                </a:lnTo>
                <a:close/>
              </a:path>
            </a:pathLst>
          </a:custGeom>
          <a:ln w="25399">
            <a:solidFill>
              <a:srgbClr val="4771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3949" y="4846316"/>
            <a:ext cx="1554479" cy="11928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1890" y="4867101"/>
            <a:ext cx="1180408" cy="1143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05000" y="3962400"/>
            <a:ext cx="1447800" cy="2092960"/>
          </a:xfrm>
          <a:custGeom>
            <a:avLst/>
            <a:gdLst/>
            <a:ahLst/>
            <a:cxnLst/>
            <a:rect l="l" t="t" r="r" b="b"/>
            <a:pathLst>
              <a:path w="1447800" h="2092960">
                <a:moveTo>
                  <a:pt x="0" y="2092881"/>
                </a:moveTo>
                <a:lnTo>
                  <a:pt x="1447799" y="2092881"/>
                </a:lnTo>
                <a:lnTo>
                  <a:pt x="1447799" y="0"/>
                </a:lnTo>
                <a:lnTo>
                  <a:pt x="0" y="0"/>
                </a:lnTo>
                <a:lnTo>
                  <a:pt x="0" y="2092881"/>
                </a:lnTo>
                <a:close/>
              </a:path>
            </a:pathLst>
          </a:custGeom>
          <a:solidFill>
            <a:srgbClr val="FCC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8400" y="1600215"/>
            <a:ext cx="1066800" cy="584835"/>
          </a:xfrm>
          <a:custGeom>
            <a:avLst/>
            <a:gdLst/>
            <a:ahLst/>
            <a:cxnLst/>
            <a:rect l="l" t="t" r="r" b="b"/>
            <a:pathLst>
              <a:path w="1066800" h="584835">
                <a:moveTo>
                  <a:pt x="0" y="584774"/>
                </a:moveTo>
                <a:lnTo>
                  <a:pt x="1066799" y="584774"/>
                </a:lnTo>
                <a:lnTo>
                  <a:pt x="1066799" y="0"/>
                </a:lnTo>
                <a:lnTo>
                  <a:pt x="0" y="0"/>
                </a:lnTo>
                <a:lnTo>
                  <a:pt x="0" y="584774"/>
                </a:lnTo>
                <a:close/>
              </a:path>
            </a:pathLst>
          </a:custGeom>
          <a:solidFill>
            <a:srgbClr val="FCC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022093" y="2275074"/>
            <a:ext cx="2094864" cy="1250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sz="1700" dirty="0">
                <a:latin typeface="Calibri"/>
                <a:cs typeface="Calibri"/>
              </a:rPr>
              <a:t>Condo</a:t>
            </a:r>
            <a:r>
              <a:rPr sz="1700" spc="-15" dirty="0">
                <a:latin typeface="Calibri"/>
                <a:cs typeface="Calibri"/>
              </a:rPr>
              <a:t>m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and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lub</a:t>
            </a:r>
            <a:r>
              <a:rPr sz="1700" spc="-10" dirty="0">
                <a:latin typeface="Calibri"/>
                <a:cs typeface="Calibri"/>
              </a:rPr>
              <a:t>r</a:t>
            </a:r>
            <a:r>
              <a:rPr sz="1700" dirty="0">
                <a:latin typeface="Calibri"/>
                <a:cs typeface="Calibri"/>
              </a:rPr>
              <a:t>i</a:t>
            </a:r>
            <a:r>
              <a:rPr sz="1700" spc="-10" dirty="0">
                <a:latin typeface="Calibri"/>
                <a:cs typeface="Calibri"/>
              </a:rPr>
              <a:t>c</a:t>
            </a:r>
            <a:r>
              <a:rPr sz="1700" dirty="0">
                <a:latin typeface="Calibri"/>
                <a:cs typeface="Calibri"/>
              </a:rPr>
              <a:t>an</a:t>
            </a:r>
            <a:r>
              <a:rPr sz="1700" spc="-10" dirty="0">
                <a:latin typeface="Calibri"/>
                <a:cs typeface="Calibri"/>
              </a:rPr>
              <a:t>t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Calibri"/>
                <a:cs typeface="Calibri"/>
              </a:rPr>
              <a:t>He</a:t>
            </a:r>
            <a:r>
              <a:rPr sz="1700" dirty="0">
                <a:latin typeface="Calibri"/>
                <a:cs typeface="Calibri"/>
              </a:rPr>
              <a:t>p</a:t>
            </a:r>
            <a:r>
              <a:rPr sz="1700" spc="5" dirty="0">
                <a:latin typeface="Calibri"/>
                <a:cs typeface="Calibri"/>
              </a:rPr>
              <a:t>aB</a:t>
            </a:r>
            <a:r>
              <a:rPr sz="1700" spc="15" dirty="0">
                <a:latin typeface="Calibri"/>
                <a:cs typeface="Calibri"/>
              </a:rPr>
              <a:t>B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Calibri"/>
                <a:cs typeface="Calibri"/>
              </a:rPr>
              <a:t>B,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C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10" dirty="0">
                <a:latin typeface="Calibri"/>
                <a:cs typeface="Calibri"/>
              </a:rPr>
              <a:t>cree</a:t>
            </a:r>
            <a:r>
              <a:rPr sz="1700" dirty="0">
                <a:latin typeface="Calibri"/>
                <a:cs typeface="Calibri"/>
              </a:rPr>
              <a:t>nin</a:t>
            </a:r>
            <a:r>
              <a:rPr sz="1700" spc="-10" dirty="0">
                <a:latin typeface="Calibri"/>
                <a:cs typeface="Calibri"/>
              </a:rPr>
              <a:t>g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Ris</a:t>
            </a:r>
            <a:r>
              <a:rPr sz="1700" spc="-10" dirty="0">
                <a:latin typeface="Calibri"/>
                <a:cs typeface="Calibri"/>
              </a:rPr>
              <a:t>k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0" dirty="0" smtClean="0">
                <a:latin typeface="Calibri"/>
                <a:cs typeface="Calibri"/>
              </a:rPr>
              <a:t>re</a:t>
            </a:r>
            <a:r>
              <a:rPr sz="1700" dirty="0" smtClean="0">
                <a:latin typeface="Calibri"/>
                <a:cs typeface="Calibri"/>
              </a:rPr>
              <a:t>du</a:t>
            </a:r>
            <a:r>
              <a:rPr sz="1700" spc="-10" dirty="0" smtClean="0">
                <a:latin typeface="Calibri"/>
                <a:cs typeface="Calibri"/>
              </a:rPr>
              <a:t>c</a:t>
            </a:r>
            <a:r>
              <a:rPr lang="en-US" sz="1700" spc="15" dirty="0" smtClean="0">
                <a:latin typeface="Calibri"/>
                <a:cs typeface="Calibri"/>
              </a:rPr>
              <a:t>tion</a:t>
            </a:r>
            <a:r>
              <a:rPr sz="1700" spc="-45" dirty="0" smtClean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b</a:t>
            </a:r>
            <a:r>
              <a:rPr sz="1700" spc="-10" dirty="0">
                <a:latin typeface="Calibri"/>
                <a:cs typeface="Calibri"/>
              </a:rPr>
              <a:t>e</a:t>
            </a:r>
            <a:r>
              <a:rPr sz="1700" dirty="0">
                <a:latin typeface="Calibri"/>
                <a:cs typeface="Calibri"/>
              </a:rPr>
              <a:t>h</a:t>
            </a:r>
            <a:r>
              <a:rPr sz="1700" spc="-10" dirty="0">
                <a:latin typeface="Calibri"/>
                <a:cs typeface="Calibri"/>
              </a:rPr>
              <a:t>av</a:t>
            </a:r>
            <a:r>
              <a:rPr sz="1700" dirty="0">
                <a:latin typeface="Calibri"/>
                <a:cs typeface="Calibri"/>
              </a:rPr>
              <a:t>io</a:t>
            </a:r>
            <a:r>
              <a:rPr sz="1700" spc="-10" dirty="0">
                <a:latin typeface="Calibri"/>
                <a:cs typeface="Calibri"/>
              </a:rPr>
              <a:t>r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Viol</a:t>
            </a:r>
            <a:r>
              <a:rPr sz="1700" spc="-5" dirty="0">
                <a:latin typeface="Calibri"/>
                <a:cs typeface="Calibri"/>
              </a:rPr>
              <a:t>e</a:t>
            </a:r>
            <a:r>
              <a:rPr sz="1700" dirty="0">
                <a:latin typeface="Calibri"/>
                <a:cs typeface="Calibri"/>
              </a:rPr>
              <a:t>n</a:t>
            </a:r>
            <a:r>
              <a:rPr sz="1700" spc="-5" dirty="0">
                <a:latin typeface="Calibri"/>
                <a:cs typeface="Calibri"/>
              </a:rPr>
              <a:t>c</a:t>
            </a:r>
            <a:r>
              <a:rPr sz="1700" spc="-10" dirty="0">
                <a:latin typeface="Calibri"/>
                <a:cs typeface="Calibri"/>
              </a:rPr>
              <a:t>e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Calibri"/>
                <a:cs typeface="Calibri"/>
              </a:rPr>
              <a:t>s</a:t>
            </a:r>
            <a:r>
              <a:rPr sz="1700" spc="-15" dirty="0">
                <a:latin typeface="Calibri"/>
                <a:cs typeface="Calibri"/>
              </a:rPr>
              <a:t>cree</a:t>
            </a:r>
            <a:r>
              <a:rPr sz="1700" dirty="0">
                <a:latin typeface="Calibri"/>
                <a:cs typeface="Calibri"/>
              </a:rPr>
              <a:t>ning</a:t>
            </a:r>
          </a:p>
          <a:p>
            <a:pPr marL="318770">
              <a:lnSpc>
                <a:spcPts val="1605"/>
              </a:lnSpc>
            </a:pPr>
            <a:r>
              <a:rPr sz="1400" b="1" dirty="0">
                <a:latin typeface="Calibri"/>
                <a:cs typeface="Calibri"/>
              </a:rPr>
              <a:t>Ser</a:t>
            </a:r>
            <a:r>
              <a:rPr sz="1400" b="1" spc="-5" dirty="0">
                <a:latin typeface="Calibri"/>
                <a:cs typeface="Calibri"/>
              </a:rPr>
              <a:t>vi</a:t>
            </a:r>
            <a:r>
              <a:rPr sz="1400" b="1" dirty="0">
                <a:latin typeface="Calibri"/>
                <a:cs typeface="Calibri"/>
              </a:rPr>
              <a:t>ce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Pr</a:t>
            </a:r>
            <a:r>
              <a:rPr sz="1400" b="1" spc="-10" dirty="0">
                <a:latin typeface="Calibri"/>
                <a:cs typeface="Calibri"/>
              </a:rPr>
              <a:t>ovid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r</a:t>
            </a:r>
            <a:r>
              <a:rPr sz="1400" b="1" spc="-10" dirty="0"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56338" y="691512"/>
            <a:ext cx="225806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51330" algn="l"/>
              </a:tabLst>
            </a:pPr>
            <a:r>
              <a:rPr sz="1800" b="1" spc="-15" dirty="0">
                <a:solidFill>
                  <a:srgbClr val="FF0000"/>
                </a:solidFill>
                <a:latin typeface="Tw Cen MT"/>
                <a:cs typeface="Tw Cen MT"/>
              </a:rPr>
              <a:t>WHERE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800" b="1" spc="-15" dirty="0">
                <a:solidFill>
                  <a:srgbClr val="FF0000"/>
                </a:solidFill>
                <a:latin typeface="Tw Cen MT"/>
                <a:cs typeface="Tw Cen MT"/>
              </a:rPr>
              <a:t>H</a:t>
            </a:r>
            <a:r>
              <a:rPr sz="1800" b="1" spc="-20" dirty="0">
                <a:solidFill>
                  <a:srgbClr val="FF0000"/>
                </a:solidFill>
                <a:latin typeface="Tw Cen MT"/>
                <a:cs typeface="Tw Cen MT"/>
              </a:rPr>
              <a:t>O</a:t>
            </a:r>
            <a:r>
              <a:rPr sz="1800" b="1" spc="-15" dirty="0">
                <a:solidFill>
                  <a:srgbClr val="FF0000"/>
                </a:solidFill>
                <a:latin typeface="Tw Cen MT"/>
                <a:cs typeface="Tw Cen MT"/>
              </a:rPr>
              <a:t>W</a:t>
            </a:r>
            <a:endParaRPr sz="1800">
              <a:latin typeface="Tw Cen MT"/>
              <a:cs typeface="Tw Cen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0453" y="1568826"/>
            <a:ext cx="77089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940" algn="just">
              <a:lnSpc>
                <a:spcPts val="1900"/>
              </a:lnSpc>
            </a:pPr>
            <a:r>
              <a:rPr sz="1600" dirty="0">
                <a:latin typeface="Arial"/>
                <a:cs typeface="Arial"/>
              </a:rPr>
              <a:t>Drop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Cen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res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(D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CEs)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1583" y="4954522"/>
            <a:ext cx="1045844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900"/>
              </a:lnSpc>
            </a:pPr>
            <a:r>
              <a:rPr sz="1600" dirty="0">
                <a:latin typeface="Calibri"/>
                <a:cs typeface="Calibri"/>
              </a:rPr>
              <a:t>Ou</a:t>
            </a:r>
            <a:r>
              <a:rPr sz="1600" spc="-10" dirty="0">
                <a:latin typeface="Calibri"/>
                <a:cs typeface="Calibri"/>
              </a:rPr>
              <a:t>treach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alibri"/>
                <a:cs typeface="Calibri"/>
              </a:rPr>
              <a:t>(hotspots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Calibri"/>
                <a:cs typeface="Calibri"/>
              </a:rPr>
              <a:t>&amp;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m</a:t>
            </a:r>
            <a:r>
              <a:rPr sz="1600" dirty="0" smtClean="0">
                <a:latin typeface="Calibri"/>
                <a:cs typeface="Calibri"/>
              </a:rPr>
              <a:t>obilis</a:t>
            </a:r>
            <a:r>
              <a:rPr sz="1600" spc="5" dirty="0" smtClean="0">
                <a:latin typeface="Calibri"/>
                <a:cs typeface="Calibri"/>
              </a:rPr>
              <a:t>a</a:t>
            </a:r>
            <a:r>
              <a:rPr lang="en-US" sz="1600" spc="5" dirty="0" smtClean="0">
                <a:latin typeface="Calibri"/>
                <a:cs typeface="Calibri"/>
              </a:rPr>
              <a:t>tion</a:t>
            </a:r>
            <a:r>
              <a:rPr sz="1600" spc="-10" dirty="0" smtClean="0">
                <a:latin typeface="Calibri"/>
                <a:cs typeface="Calibri"/>
              </a:rPr>
              <a:t>ven</a:t>
            </a:r>
            <a:r>
              <a:rPr sz="1600" dirty="0" smtClean="0">
                <a:latin typeface="Calibri"/>
                <a:cs typeface="Calibri"/>
              </a:rPr>
              <a:t>u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-10" dirty="0"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60147" y="3966695"/>
            <a:ext cx="1772285" cy="157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76275" algn="ctr">
              <a:lnSpc>
                <a:spcPts val="2020"/>
              </a:lnSpc>
            </a:pPr>
            <a:r>
              <a:rPr sz="1700" b="1" spc="-10" dirty="0">
                <a:latin typeface="Calibri"/>
                <a:cs typeface="Calibri"/>
              </a:rPr>
              <a:t>Non</a:t>
            </a:r>
            <a:r>
              <a:rPr sz="1700" b="1" spc="-45" dirty="0">
                <a:latin typeface="Times New Roman"/>
                <a:cs typeface="Times New Roman"/>
              </a:rPr>
              <a:t> </a:t>
            </a:r>
            <a:r>
              <a:rPr sz="1700" b="1" dirty="0">
                <a:latin typeface="Calibri"/>
                <a:cs typeface="Calibri"/>
              </a:rPr>
              <a:t>C</a:t>
            </a:r>
            <a:r>
              <a:rPr sz="1700" b="1" spc="-10" dirty="0">
                <a:latin typeface="Calibri"/>
                <a:cs typeface="Calibri"/>
              </a:rPr>
              <a:t>linical</a:t>
            </a:r>
            <a:endParaRPr sz="1700" dirty="0">
              <a:latin typeface="Calibri"/>
              <a:cs typeface="Calibri"/>
            </a:endParaRPr>
          </a:p>
          <a:p>
            <a:pPr marL="177800">
              <a:lnSpc>
                <a:spcPts val="2000"/>
              </a:lnSpc>
            </a:pPr>
            <a:r>
              <a:rPr sz="1700" dirty="0">
                <a:latin typeface="Arial"/>
                <a:cs typeface="Arial"/>
              </a:rPr>
              <a:t>•</a:t>
            </a:r>
            <a:r>
              <a:rPr sz="1700" spc="-10" dirty="0">
                <a:latin typeface="Calibri"/>
                <a:cs typeface="Calibri"/>
              </a:rPr>
              <a:t>Health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0" dirty="0" smtClean="0">
                <a:latin typeface="Calibri"/>
                <a:cs typeface="Calibri"/>
              </a:rPr>
              <a:t>e</a:t>
            </a:r>
            <a:r>
              <a:rPr sz="1700" dirty="0" smtClean="0">
                <a:latin typeface="Calibri"/>
                <a:cs typeface="Calibri"/>
              </a:rPr>
              <a:t>du</a:t>
            </a:r>
            <a:r>
              <a:rPr sz="1700" spc="-10" dirty="0" smtClean="0">
                <a:latin typeface="Calibri"/>
                <a:cs typeface="Calibri"/>
              </a:rPr>
              <a:t>c</a:t>
            </a:r>
            <a:r>
              <a:rPr sz="1700" spc="5" dirty="0" smtClean="0">
                <a:latin typeface="Calibri"/>
                <a:cs typeface="Calibri"/>
              </a:rPr>
              <a:t>a</a:t>
            </a:r>
            <a:r>
              <a:rPr lang="en-US" sz="1700" spc="5" dirty="0" smtClean="0">
                <a:latin typeface="Calibri"/>
                <a:cs typeface="Calibri"/>
              </a:rPr>
              <a:t>tion</a:t>
            </a:r>
            <a:endParaRPr sz="1700" dirty="0">
              <a:latin typeface="Calibri"/>
              <a:cs typeface="Calibri"/>
            </a:endParaRPr>
          </a:p>
          <a:p>
            <a:pPr marL="177800" marR="488315">
              <a:lnSpc>
                <a:spcPts val="2100"/>
              </a:lnSpc>
            </a:pPr>
            <a:r>
              <a:rPr sz="1700" dirty="0">
                <a:latin typeface="Arial"/>
                <a:cs typeface="Arial"/>
              </a:rPr>
              <a:t>•</a:t>
            </a:r>
            <a:r>
              <a:rPr sz="1700" spc="-5" dirty="0">
                <a:latin typeface="Calibri"/>
                <a:cs typeface="Calibri"/>
              </a:rPr>
              <a:t>Condom</a:t>
            </a:r>
            <a:r>
              <a:rPr sz="1700" dirty="0">
                <a:latin typeface="Calibri"/>
                <a:cs typeface="Calibri"/>
              </a:rPr>
              <a:t>s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&amp;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lub</a:t>
            </a:r>
            <a:r>
              <a:rPr sz="1700" spc="-10" dirty="0">
                <a:latin typeface="Calibri"/>
                <a:cs typeface="Calibri"/>
              </a:rPr>
              <a:t>r</a:t>
            </a:r>
            <a:r>
              <a:rPr sz="1700" dirty="0">
                <a:latin typeface="Calibri"/>
                <a:cs typeface="Calibri"/>
              </a:rPr>
              <a:t>i</a:t>
            </a:r>
            <a:r>
              <a:rPr sz="1700" spc="-10" dirty="0">
                <a:latin typeface="Calibri"/>
                <a:cs typeface="Calibri"/>
              </a:rPr>
              <a:t>c</a:t>
            </a:r>
            <a:r>
              <a:rPr sz="1700" dirty="0">
                <a:latin typeface="Calibri"/>
                <a:cs typeface="Calibri"/>
              </a:rPr>
              <a:t>ants</a:t>
            </a:r>
          </a:p>
          <a:p>
            <a:pPr marL="177800">
              <a:lnSpc>
                <a:spcPts val="1920"/>
              </a:lnSpc>
            </a:pPr>
            <a:r>
              <a:rPr sz="1700" dirty="0">
                <a:latin typeface="Arial"/>
                <a:cs typeface="Arial"/>
              </a:rPr>
              <a:t>•</a:t>
            </a:r>
            <a:r>
              <a:rPr sz="1700" spc="-10" dirty="0">
                <a:latin typeface="Calibri"/>
                <a:cs typeface="Calibri"/>
              </a:rPr>
              <a:t>Needle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and</a:t>
            </a:r>
          </a:p>
          <a:p>
            <a:pPr marL="177800">
              <a:lnSpc>
                <a:spcPct val="100000"/>
              </a:lnSpc>
              <a:spcBef>
                <a:spcPts val="60"/>
              </a:spcBef>
            </a:pPr>
            <a:r>
              <a:rPr sz="1700" spc="-10" dirty="0">
                <a:latin typeface="Calibri"/>
                <a:cs typeface="Calibri"/>
              </a:rPr>
              <a:t>s</a:t>
            </a:r>
            <a:r>
              <a:rPr sz="1700" spc="-15" dirty="0">
                <a:latin typeface="Calibri"/>
                <a:cs typeface="Calibri"/>
              </a:rPr>
              <a:t>yr</a:t>
            </a:r>
            <a:r>
              <a:rPr sz="1700" spc="-5" dirty="0">
                <a:latin typeface="Calibri"/>
                <a:cs typeface="Calibri"/>
              </a:rPr>
              <a:t>ing</a:t>
            </a:r>
            <a:r>
              <a:rPr sz="1700" dirty="0">
                <a:latin typeface="Calibri"/>
                <a:cs typeface="Calibri"/>
              </a:rPr>
              <a:t>es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825252" y="5509579"/>
            <a:ext cx="1684020" cy="5022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00"/>
              </a:lnSpc>
            </a:pPr>
            <a:r>
              <a:rPr sz="1700" dirty="0">
                <a:latin typeface="Arial"/>
                <a:cs typeface="Arial"/>
              </a:rPr>
              <a:t>•</a:t>
            </a:r>
            <a:r>
              <a:rPr sz="1700" spc="-10" dirty="0">
                <a:latin typeface="Calibri"/>
                <a:cs typeface="Calibri"/>
              </a:rPr>
              <a:t>Referral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Calibri"/>
                <a:cs typeface="Calibri"/>
              </a:rPr>
              <a:t>to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Calibri"/>
                <a:cs typeface="Calibri"/>
              </a:rPr>
              <a:t>c</a:t>
            </a:r>
            <a:r>
              <a:rPr sz="1700" dirty="0">
                <a:latin typeface="Calibri"/>
                <a:cs typeface="Calibri"/>
              </a:rPr>
              <a:t>lini</a:t>
            </a:r>
            <a:r>
              <a:rPr sz="1700" spc="-10" dirty="0">
                <a:latin typeface="Calibri"/>
                <a:cs typeface="Calibri"/>
              </a:rPr>
              <a:t>c</a:t>
            </a:r>
            <a:r>
              <a:rPr sz="1700" dirty="0">
                <a:latin typeface="Calibri"/>
                <a:cs typeface="Calibri"/>
              </a:rPr>
              <a:t>al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Calibri"/>
                <a:cs typeface="Calibri"/>
              </a:rPr>
              <a:t>s</a:t>
            </a:r>
            <a:r>
              <a:rPr sz="1700" spc="-15" dirty="0">
                <a:latin typeface="Calibri"/>
                <a:cs typeface="Calibri"/>
              </a:rPr>
              <a:t>er</a:t>
            </a:r>
            <a:r>
              <a:rPr sz="1700" spc="-10" dirty="0">
                <a:latin typeface="Calibri"/>
                <a:cs typeface="Calibri"/>
              </a:rPr>
              <a:t>vic</a:t>
            </a:r>
            <a:r>
              <a:rPr sz="1700" spc="-15" dirty="0">
                <a:latin typeface="Calibri"/>
                <a:cs typeface="Calibri"/>
              </a:rPr>
              <a:t>e</a:t>
            </a:r>
            <a:r>
              <a:rPr sz="1700" dirty="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8910" y="3041761"/>
            <a:ext cx="930910" cy="90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2545" algn="ctr">
              <a:lnSpc>
                <a:spcPct val="100000"/>
              </a:lnSpc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KP</a:t>
            </a:r>
            <a:endParaRPr sz="2000" dirty="0">
              <a:latin typeface="Calibri"/>
              <a:cs typeface="Calibri"/>
            </a:endParaRPr>
          </a:p>
          <a:p>
            <a:pPr algn="ctr">
              <a:lnSpc>
                <a:spcPts val="1910"/>
              </a:lnSpc>
              <a:spcBef>
                <a:spcPts val="600"/>
              </a:spcBef>
            </a:pPr>
            <a:r>
              <a:rPr lang="en-US" sz="1600" dirty="0" smtClean="0">
                <a:solidFill>
                  <a:srgbClr val="FFFFFF"/>
                </a:solidFill>
                <a:latin typeface="Calibri"/>
                <a:cs typeface="Calibri"/>
              </a:rPr>
              <a:t>prevention</a:t>
            </a:r>
            <a:endParaRPr sz="1600" dirty="0">
              <a:latin typeface="Calibri"/>
              <a:cs typeface="Calibri"/>
            </a:endParaRPr>
          </a:p>
          <a:p>
            <a:pPr marL="64135" algn="ctr">
              <a:lnSpc>
                <a:spcPts val="215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rogram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83741" y="4040121"/>
            <a:ext cx="1075690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000"/>
              </a:lnSpc>
            </a:pPr>
            <a:r>
              <a:rPr sz="1600" b="1" spc="-5" dirty="0">
                <a:latin typeface="Calibri"/>
                <a:cs typeface="Calibri"/>
              </a:rPr>
              <a:t>Pee</a:t>
            </a:r>
            <a:r>
              <a:rPr sz="1600" b="1" dirty="0">
                <a:latin typeface="Calibri"/>
                <a:cs typeface="Calibri"/>
              </a:rPr>
              <a:t>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</a:t>
            </a:r>
            <a:r>
              <a:rPr sz="1600" b="1" spc="-5" dirty="0">
                <a:latin typeface="Calibri"/>
                <a:cs typeface="Calibri"/>
              </a:rPr>
              <a:t>ed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approach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erv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up</a:t>
            </a:r>
            <a:r>
              <a:rPr sz="1400" spc="-10" dirty="0">
                <a:latin typeface="Calibri"/>
                <a:cs typeface="Calibri"/>
              </a:rPr>
              <a:t>take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83741" y="4727652"/>
            <a:ext cx="108394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indent="-165100">
              <a:lnSpc>
                <a:spcPct val="100000"/>
              </a:lnSpc>
              <a:buFont typeface="Arial"/>
              <a:buChar char="•"/>
              <a:tabLst>
                <a:tab pos="184150" algn="l"/>
              </a:tabLst>
            </a:pPr>
            <a:r>
              <a:rPr sz="1400" dirty="0">
                <a:latin typeface="Calibri"/>
                <a:cs typeface="Calibri"/>
              </a:rPr>
              <a:t>Ou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reac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</a:p>
          <a:p>
            <a:pPr marL="177800" marR="5080" indent="-165100">
              <a:lnSpc>
                <a:spcPts val="1600"/>
              </a:lnSpc>
              <a:spcBef>
                <a:spcPts val="140"/>
              </a:spcBef>
              <a:buFont typeface="Arial"/>
              <a:buChar char="•"/>
              <a:tabLst>
                <a:tab pos="184150" algn="l"/>
              </a:tabLst>
            </a:pPr>
            <a:r>
              <a:rPr sz="1400" dirty="0">
                <a:latin typeface="Calibri"/>
                <a:cs typeface="Calibri"/>
              </a:rPr>
              <a:t>Sno</a:t>
            </a:r>
            <a:r>
              <a:rPr sz="1400" spc="-10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ball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m</a:t>
            </a:r>
            <a:r>
              <a:rPr sz="1400" dirty="0" smtClean="0">
                <a:latin typeface="Calibri"/>
                <a:cs typeface="Calibri"/>
              </a:rPr>
              <a:t>obiliza</a:t>
            </a:r>
            <a:r>
              <a:rPr lang="en-US" sz="1400" dirty="0" smtClean="0">
                <a:latin typeface="Calibri"/>
                <a:cs typeface="Calibri"/>
              </a:rPr>
              <a:t>tion</a:t>
            </a:r>
            <a:endParaRPr sz="1400" dirty="0">
              <a:latin typeface="Calibri"/>
              <a:cs typeface="Calibri"/>
            </a:endParaRPr>
          </a:p>
          <a:p>
            <a:pPr marL="177800" marR="63500" indent="-165100">
              <a:lnSpc>
                <a:spcPts val="1700"/>
              </a:lnSpc>
              <a:spcBef>
                <a:spcPts val="20"/>
              </a:spcBef>
              <a:buFont typeface="Arial"/>
              <a:buChar char="•"/>
              <a:tabLst>
                <a:tab pos="184150" algn="l"/>
              </a:tabLst>
            </a:pPr>
            <a:r>
              <a:rPr sz="1400" spc="-10" dirty="0">
                <a:latin typeface="Calibri"/>
                <a:cs typeface="Calibri"/>
              </a:rPr>
              <a:t>Re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err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fo</a:t>
            </a:r>
            <a:r>
              <a:rPr sz="1400" spc="-5" dirty="0">
                <a:latin typeface="Calibri"/>
                <a:cs typeface="Calibri"/>
              </a:rPr>
              <a:t>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lini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rvic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517142" y="1677919"/>
            <a:ext cx="621030" cy="46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00"/>
              </a:lnSpc>
            </a:pPr>
            <a:r>
              <a:rPr sz="1600" b="1" spc="-10" dirty="0">
                <a:latin typeface="Calibri"/>
                <a:cs typeface="Calibri"/>
              </a:rPr>
              <a:t>Fac</a:t>
            </a:r>
            <a:r>
              <a:rPr sz="1600" b="1" spc="-5" dirty="0">
                <a:latin typeface="Calibri"/>
                <a:cs typeface="Calibri"/>
              </a:rPr>
              <a:t>ility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bas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424854" y="1604360"/>
            <a:ext cx="353290" cy="51954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54389" y="1635587"/>
            <a:ext cx="237490" cy="405130"/>
          </a:xfrm>
          <a:custGeom>
            <a:avLst/>
            <a:gdLst/>
            <a:ahLst/>
            <a:cxnLst/>
            <a:rect l="l" t="t" r="r" b="b"/>
            <a:pathLst>
              <a:path w="237489" h="405130">
                <a:moveTo>
                  <a:pt x="118536" y="0"/>
                </a:moveTo>
                <a:lnTo>
                  <a:pt x="118536" y="101254"/>
                </a:lnTo>
                <a:lnTo>
                  <a:pt x="0" y="101254"/>
                </a:lnTo>
                <a:lnTo>
                  <a:pt x="0" y="303763"/>
                </a:lnTo>
                <a:lnTo>
                  <a:pt x="118536" y="303763"/>
                </a:lnTo>
                <a:lnTo>
                  <a:pt x="118536" y="405048"/>
                </a:lnTo>
                <a:lnTo>
                  <a:pt x="237073" y="202509"/>
                </a:lnTo>
                <a:lnTo>
                  <a:pt x="118536" y="0"/>
                </a:lnTo>
                <a:close/>
              </a:path>
            </a:pathLst>
          </a:custGeom>
          <a:solidFill>
            <a:srgbClr val="FFC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33414" y="4634343"/>
            <a:ext cx="274320" cy="51954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65449" y="4664345"/>
            <a:ext cx="158750" cy="405130"/>
          </a:xfrm>
          <a:custGeom>
            <a:avLst/>
            <a:gdLst/>
            <a:ahLst/>
            <a:cxnLst/>
            <a:rect l="l" t="t" r="r" b="b"/>
            <a:pathLst>
              <a:path w="158750" h="405129">
                <a:moveTo>
                  <a:pt x="79065" y="0"/>
                </a:moveTo>
                <a:lnTo>
                  <a:pt x="79065" y="101263"/>
                </a:lnTo>
                <a:lnTo>
                  <a:pt x="0" y="101263"/>
                </a:lnTo>
                <a:lnTo>
                  <a:pt x="0" y="303775"/>
                </a:lnTo>
                <a:lnTo>
                  <a:pt x="79065" y="303775"/>
                </a:lnTo>
                <a:lnTo>
                  <a:pt x="79065" y="405027"/>
                </a:lnTo>
                <a:lnTo>
                  <a:pt x="158160" y="202512"/>
                </a:lnTo>
                <a:lnTo>
                  <a:pt x="79065" y="0"/>
                </a:lnTo>
                <a:close/>
              </a:path>
            </a:pathLst>
          </a:custGeom>
          <a:solidFill>
            <a:srgbClr val="FCC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94560" y="1604360"/>
            <a:ext cx="353290" cy="51954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26112" y="1635587"/>
            <a:ext cx="237490" cy="405130"/>
          </a:xfrm>
          <a:custGeom>
            <a:avLst/>
            <a:gdLst/>
            <a:ahLst/>
            <a:cxnLst/>
            <a:rect l="l" t="t" r="r" b="b"/>
            <a:pathLst>
              <a:path w="237489" h="405130">
                <a:moveTo>
                  <a:pt x="118548" y="0"/>
                </a:moveTo>
                <a:lnTo>
                  <a:pt x="118548" y="101254"/>
                </a:lnTo>
                <a:lnTo>
                  <a:pt x="0" y="101254"/>
                </a:lnTo>
                <a:lnTo>
                  <a:pt x="0" y="303763"/>
                </a:lnTo>
                <a:lnTo>
                  <a:pt x="118548" y="303763"/>
                </a:lnTo>
                <a:lnTo>
                  <a:pt x="118548" y="405048"/>
                </a:lnTo>
                <a:lnTo>
                  <a:pt x="237100" y="202509"/>
                </a:lnTo>
                <a:lnTo>
                  <a:pt x="118548" y="0"/>
                </a:lnTo>
                <a:close/>
              </a:path>
            </a:pathLst>
          </a:custGeom>
          <a:solidFill>
            <a:srgbClr val="FFC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41762" y="4650970"/>
            <a:ext cx="353290" cy="52370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74577" y="4683538"/>
            <a:ext cx="237490" cy="405130"/>
          </a:xfrm>
          <a:custGeom>
            <a:avLst/>
            <a:gdLst/>
            <a:ahLst/>
            <a:cxnLst/>
            <a:rect l="l" t="t" r="r" b="b"/>
            <a:pathLst>
              <a:path w="237489" h="405129">
                <a:moveTo>
                  <a:pt x="118551" y="0"/>
                </a:moveTo>
                <a:lnTo>
                  <a:pt x="118551" y="101260"/>
                </a:lnTo>
                <a:lnTo>
                  <a:pt x="0" y="101260"/>
                </a:lnTo>
                <a:lnTo>
                  <a:pt x="0" y="303775"/>
                </a:lnTo>
                <a:lnTo>
                  <a:pt x="118551" y="303775"/>
                </a:lnTo>
                <a:lnTo>
                  <a:pt x="118551" y="405036"/>
                </a:lnTo>
                <a:lnTo>
                  <a:pt x="237091" y="202512"/>
                </a:lnTo>
                <a:lnTo>
                  <a:pt x="118551" y="0"/>
                </a:lnTo>
                <a:close/>
              </a:path>
            </a:pathLst>
          </a:custGeom>
          <a:solidFill>
            <a:srgbClr val="B5B5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11879" y="3233662"/>
            <a:ext cx="2776450" cy="3283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72747" y="3208705"/>
            <a:ext cx="1450570" cy="39485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57600" y="3276600"/>
            <a:ext cx="2631440" cy="223046"/>
          </a:xfrm>
          <a:custGeom>
            <a:avLst/>
            <a:gdLst/>
            <a:ahLst/>
            <a:cxnLst/>
            <a:rect l="l" t="t" r="r" b="b"/>
            <a:pathLst>
              <a:path w="2631440" h="189864">
                <a:moveTo>
                  <a:pt x="2599822" y="0"/>
                </a:moveTo>
                <a:lnTo>
                  <a:pt x="24123" y="890"/>
                </a:lnTo>
                <a:lnTo>
                  <a:pt x="11714" y="7038"/>
                </a:lnTo>
                <a:lnTo>
                  <a:pt x="3176" y="17774"/>
                </a:lnTo>
                <a:lnTo>
                  <a:pt x="0" y="31607"/>
                </a:lnTo>
                <a:lnTo>
                  <a:pt x="890" y="165452"/>
                </a:lnTo>
                <a:lnTo>
                  <a:pt x="7038" y="177858"/>
                </a:lnTo>
                <a:lnTo>
                  <a:pt x="17774" y="186403"/>
                </a:lnTo>
                <a:lnTo>
                  <a:pt x="31607" y="189585"/>
                </a:lnTo>
                <a:lnTo>
                  <a:pt x="2607274" y="188698"/>
                </a:lnTo>
                <a:lnTo>
                  <a:pt x="2619680" y="182545"/>
                </a:lnTo>
                <a:lnTo>
                  <a:pt x="2628220" y="171804"/>
                </a:lnTo>
                <a:lnTo>
                  <a:pt x="2631399" y="157977"/>
                </a:lnTo>
                <a:lnTo>
                  <a:pt x="2630514" y="24143"/>
                </a:lnTo>
                <a:lnTo>
                  <a:pt x="2624371" y="11724"/>
                </a:lnTo>
                <a:lnTo>
                  <a:pt x="2613642" y="3179"/>
                </a:lnTo>
                <a:lnTo>
                  <a:pt x="2599822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pPr algn="ctr"/>
            <a:r>
              <a:rPr lang="en-US" b="1" dirty="0" smtClean="0"/>
              <a:t>Service providers</a:t>
            </a:r>
            <a:endParaRPr b="1" dirty="0"/>
          </a:p>
        </p:txBody>
      </p:sp>
      <p:sp>
        <p:nvSpPr>
          <p:cNvPr id="47" name="object 47"/>
          <p:cNvSpPr/>
          <p:nvPr/>
        </p:nvSpPr>
        <p:spPr>
          <a:xfrm>
            <a:off x="3657600" y="3276600"/>
            <a:ext cx="2631440" cy="326958"/>
          </a:xfrm>
          <a:custGeom>
            <a:avLst/>
            <a:gdLst/>
            <a:ahLst/>
            <a:cxnLst/>
            <a:rect l="l" t="t" r="r" b="b"/>
            <a:pathLst>
              <a:path w="2631440" h="189864">
                <a:moveTo>
                  <a:pt x="0" y="31607"/>
                </a:moveTo>
                <a:lnTo>
                  <a:pt x="3176" y="17774"/>
                </a:lnTo>
                <a:lnTo>
                  <a:pt x="11714" y="7038"/>
                </a:lnTo>
                <a:lnTo>
                  <a:pt x="24123" y="890"/>
                </a:lnTo>
                <a:lnTo>
                  <a:pt x="2599822" y="0"/>
                </a:lnTo>
                <a:lnTo>
                  <a:pt x="2613642" y="3179"/>
                </a:lnTo>
                <a:lnTo>
                  <a:pt x="2624371" y="11724"/>
                </a:lnTo>
                <a:lnTo>
                  <a:pt x="2630514" y="24143"/>
                </a:lnTo>
                <a:lnTo>
                  <a:pt x="2631399" y="157977"/>
                </a:lnTo>
                <a:lnTo>
                  <a:pt x="2628220" y="171804"/>
                </a:lnTo>
                <a:lnTo>
                  <a:pt x="2619680" y="182545"/>
                </a:lnTo>
                <a:lnTo>
                  <a:pt x="2607274" y="188698"/>
                </a:lnTo>
                <a:lnTo>
                  <a:pt x="31607" y="189585"/>
                </a:lnTo>
                <a:lnTo>
                  <a:pt x="17774" y="186403"/>
                </a:lnTo>
                <a:lnTo>
                  <a:pt x="7038" y="177858"/>
                </a:lnTo>
                <a:lnTo>
                  <a:pt x="890" y="165452"/>
                </a:lnTo>
                <a:lnTo>
                  <a:pt x="0" y="31607"/>
                </a:lnTo>
                <a:close/>
              </a:path>
            </a:pathLst>
          </a:custGeom>
          <a:ln w="25399">
            <a:solidFill>
              <a:srgbClr val="A1D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37051" y="6205451"/>
            <a:ext cx="2427317" cy="41979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455627" y="6226233"/>
            <a:ext cx="586048" cy="39485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81400" y="6248400"/>
            <a:ext cx="2286000" cy="280035"/>
          </a:xfrm>
          <a:custGeom>
            <a:avLst/>
            <a:gdLst/>
            <a:ahLst/>
            <a:cxnLst/>
            <a:rect l="l" t="t" r="r" b="b"/>
            <a:pathLst>
              <a:path w="2286000" h="280034">
                <a:moveTo>
                  <a:pt x="2239335" y="0"/>
                </a:moveTo>
                <a:lnTo>
                  <a:pt x="43765" y="88"/>
                </a:lnTo>
                <a:lnTo>
                  <a:pt x="8368" y="19987"/>
                </a:lnTo>
                <a:lnTo>
                  <a:pt x="0" y="46661"/>
                </a:lnTo>
                <a:lnTo>
                  <a:pt x="88" y="236187"/>
                </a:lnTo>
                <a:lnTo>
                  <a:pt x="19981" y="271579"/>
                </a:lnTo>
                <a:lnTo>
                  <a:pt x="46664" y="279952"/>
                </a:lnTo>
                <a:lnTo>
                  <a:pt x="2242231" y="279864"/>
                </a:lnTo>
                <a:lnTo>
                  <a:pt x="2277623" y="259963"/>
                </a:lnTo>
                <a:lnTo>
                  <a:pt x="2285999" y="233290"/>
                </a:lnTo>
                <a:lnTo>
                  <a:pt x="2285911" y="43764"/>
                </a:lnTo>
                <a:lnTo>
                  <a:pt x="2266004" y="8372"/>
                </a:lnTo>
                <a:lnTo>
                  <a:pt x="2239335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81400" y="6248400"/>
            <a:ext cx="2286000" cy="280035"/>
          </a:xfrm>
          <a:custGeom>
            <a:avLst/>
            <a:gdLst/>
            <a:ahLst/>
            <a:cxnLst/>
            <a:rect l="l" t="t" r="r" b="b"/>
            <a:pathLst>
              <a:path w="2286000" h="280034">
                <a:moveTo>
                  <a:pt x="0" y="46661"/>
                </a:moveTo>
                <a:lnTo>
                  <a:pt x="17817" y="9987"/>
                </a:lnTo>
                <a:lnTo>
                  <a:pt x="2239335" y="0"/>
                </a:lnTo>
                <a:lnTo>
                  <a:pt x="2253551" y="2207"/>
                </a:lnTo>
                <a:lnTo>
                  <a:pt x="2282871" y="29836"/>
                </a:lnTo>
                <a:lnTo>
                  <a:pt x="2285999" y="233290"/>
                </a:lnTo>
                <a:lnTo>
                  <a:pt x="2283791" y="247510"/>
                </a:lnTo>
                <a:lnTo>
                  <a:pt x="2256156" y="276825"/>
                </a:lnTo>
                <a:lnTo>
                  <a:pt x="46664" y="279952"/>
                </a:lnTo>
                <a:lnTo>
                  <a:pt x="32448" y="277745"/>
                </a:lnTo>
                <a:lnTo>
                  <a:pt x="3128" y="250115"/>
                </a:lnTo>
                <a:lnTo>
                  <a:pt x="0" y="46661"/>
                </a:lnTo>
                <a:close/>
              </a:path>
            </a:pathLst>
          </a:custGeom>
          <a:ln w="25399">
            <a:solidFill>
              <a:srgbClr val="A1D6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510522" y="6308113"/>
            <a:ext cx="4337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Calibri"/>
                <a:cs typeface="Calibri"/>
              </a:rPr>
              <a:t>Peers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014252" y="3499646"/>
            <a:ext cx="3129747" cy="315053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75628" y="6388330"/>
            <a:ext cx="2061557" cy="39901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5" name="Group 64"/>
          <p:cNvGrpSpPr/>
          <p:nvPr/>
        </p:nvGrpSpPr>
        <p:grpSpPr>
          <a:xfrm>
            <a:off x="5329925" y="3499646"/>
            <a:ext cx="3669029" cy="3230245"/>
            <a:chOff x="5358147" y="3505737"/>
            <a:chExt cx="3669029" cy="3230245"/>
          </a:xfrm>
        </p:grpSpPr>
        <p:sp>
          <p:nvSpPr>
            <p:cNvPr id="53" name="object 53"/>
            <p:cNvSpPr/>
            <p:nvPr/>
          </p:nvSpPr>
          <p:spPr>
            <a:xfrm>
              <a:off x="5358147" y="3505737"/>
              <a:ext cx="3669029" cy="3230245"/>
            </a:xfrm>
            <a:custGeom>
              <a:avLst/>
              <a:gdLst/>
              <a:ahLst/>
              <a:cxnLst/>
              <a:rect l="l" t="t" r="r" b="b"/>
              <a:pathLst>
                <a:path w="3669029" h="3230245">
                  <a:moveTo>
                    <a:pt x="3668907" y="1910239"/>
                  </a:moveTo>
                  <a:lnTo>
                    <a:pt x="567598" y="1910239"/>
                  </a:lnTo>
                  <a:lnTo>
                    <a:pt x="567598" y="3229736"/>
                  </a:lnTo>
                  <a:lnTo>
                    <a:pt x="3668907" y="3229736"/>
                  </a:lnTo>
                  <a:lnTo>
                    <a:pt x="3668907" y="1910239"/>
                  </a:lnTo>
                  <a:close/>
                </a:path>
                <a:path w="3669029" h="3230245">
                  <a:moveTo>
                    <a:pt x="392429" y="832783"/>
                  </a:moveTo>
                  <a:lnTo>
                    <a:pt x="328773" y="840243"/>
                  </a:lnTo>
                  <a:lnTo>
                    <a:pt x="268387" y="861839"/>
                  </a:lnTo>
                  <a:lnTo>
                    <a:pt x="212081" y="896399"/>
                  </a:lnTo>
                  <a:lnTo>
                    <a:pt x="160661" y="942750"/>
                  </a:lnTo>
                  <a:lnTo>
                    <a:pt x="114936" y="999717"/>
                  </a:lnTo>
                  <a:lnTo>
                    <a:pt x="75713" y="1066127"/>
                  </a:lnTo>
                  <a:lnTo>
                    <a:pt x="58792" y="1102507"/>
                  </a:lnTo>
                  <a:lnTo>
                    <a:pt x="43800" y="1140808"/>
                  </a:lnTo>
                  <a:lnTo>
                    <a:pt x="30837" y="1180882"/>
                  </a:lnTo>
                  <a:lnTo>
                    <a:pt x="20005" y="1222585"/>
                  </a:lnTo>
                  <a:lnTo>
                    <a:pt x="11404" y="1265768"/>
                  </a:lnTo>
                  <a:lnTo>
                    <a:pt x="5135" y="1310285"/>
                  </a:lnTo>
                  <a:lnTo>
                    <a:pt x="1300" y="1355989"/>
                  </a:lnTo>
                  <a:lnTo>
                    <a:pt x="0" y="1402735"/>
                  </a:lnTo>
                  <a:lnTo>
                    <a:pt x="1301" y="1449480"/>
                  </a:lnTo>
                  <a:lnTo>
                    <a:pt x="5142" y="1495184"/>
                  </a:lnTo>
                  <a:lnTo>
                    <a:pt x="11427" y="1539701"/>
                  </a:lnTo>
                  <a:lnTo>
                    <a:pt x="20060" y="1582883"/>
                  </a:lnTo>
                  <a:lnTo>
                    <a:pt x="30945" y="1624585"/>
                  </a:lnTo>
                  <a:lnTo>
                    <a:pt x="43987" y="1664658"/>
                  </a:lnTo>
                  <a:lnTo>
                    <a:pt x="59089" y="1702957"/>
                  </a:lnTo>
                  <a:lnTo>
                    <a:pt x="76156" y="1739335"/>
                  </a:lnTo>
                  <a:lnTo>
                    <a:pt x="95092" y="1773645"/>
                  </a:lnTo>
                  <a:lnTo>
                    <a:pt x="115802" y="1805741"/>
                  </a:lnTo>
                  <a:lnTo>
                    <a:pt x="162157" y="1862700"/>
                  </a:lnTo>
                  <a:lnTo>
                    <a:pt x="214457" y="1909040"/>
                  </a:lnTo>
                  <a:lnTo>
                    <a:pt x="271934" y="1943585"/>
                  </a:lnTo>
                  <a:lnTo>
                    <a:pt x="333822" y="1965163"/>
                  </a:lnTo>
                  <a:lnTo>
                    <a:pt x="399356" y="1972599"/>
                  </a:lnTo>
                  <a:lnTo>
                    <a:pt x="412220" y="1971974"/>
                  </a:lnTo>
                  <a:lnTo>
                    <a:pt x="450136" y="1966567"/>
                  </a:lnTo>
                  <a:lnTo>
                    <a:pt x="486908" y="1956059"/>
                  </a:lnTo>
                  <a:lnTo>
                    <a:pt x="522368" y="1940703"/>
                  </a:lnTo>
                  <a:lnTo>
                    <a:pt x="567598" y="1910239"/>
                  </a:lnTo>
                  <a:lnTo>
                    <a:pt x="3668907" y="1910239"/>
                  </a:lnTo>
                  <a:lnTo>
                    <a:pt x="3668907" y="895231"/>
                  </a:lnTo>
                  <a:lnTo>
                    <a:pt x="567598" y="895231"/>
                  </a:lnTo>
                  <a:lnTo>
                    <a:pt x="539154" y="873951"/>
                  </a:lnTo>
                  <a:lnTo>
                    <a:pt x="504396" y="856319"/>
                  </a:lnTo>
                  <a:lnTo>
                    <a:pt x="468244" y="843412"/>
                  </a:lnTo>
                  <a:lnTo>
                    <a:pt x="430866" y="835482"/>
                  </a:lnTo>
                  <a:lnTo>
                    <a:pt x="405349" y="833086"/>
                  </a:lnTo>
                  <a:lnTo>
                    <a:pt x="392429" y="832783"/>
                  </a:lnTo>
                  <a:close/>
                </a:path>
                <a:path w="3669029" h="3230245">
                  <a:moveTo>
                    <a:pt x="3668907" y="0"/>
                  </a:moveTo>
                  <a:lnTo>
                    <a:pt x="567598" y="0"/>
                  </a:lnTo>
                  <a:lnTo>
                    <a:pt x="567598" y="895231"/>
                  </a:lnTo>
                  <a:lnTo>
                    <a:pt x="3668907" y="895231"/>
                  </a:lnTo>
                  <a:lnTo>
                    <a:pt x="3668907" y="0"/>
                  </a:lnTo>
                  <a:close/>
                </a:path>
              </a:pathLst>
            </a:custGeom>
            <a:solidFill>
              <a:srgbClr val="8448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6098544" y="3577333"/>
              <a:ext cx="1191260" cy="2032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4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Clini</a:t>
              </a:r>
              <a:r>
                <a:rPr sz="14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cal</a:t>
              </a:r>
              <a:r>
                <a:rPr sz="1400" b="1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S</a:t>
              </a:r>
              <a:r>
                <a:rPr sz="14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ervices</a:t>
              </a:r>
              <a:endParaRPr sz="1400">
                <a:latin typeface="Calibri"/>
                <a:cs typeface="Calibri"/>
              </a:endParaRPr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6098544" y="3770325"/>
              <a:ext cx="2792730" cy="22390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2100" indent="-279400">
                <a:lnSpc>
                  <a:spcPct val="100000"/>
                </a:lnSpc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HIV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te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r>
                <a:rPr sz="1200" spc="10" dirty="0">
                  <a:solidFill>
                    <a:srgbClr val="FFFB00"/>
                  </a:solidFill>
                  <a:latin typeface="Calibri"/>
                  <a:cs typeface="Calibri"/>
                </a:rPr>
                <a:t>B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n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g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&amp;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lf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te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r>
                <a:rPr sz="1200" spc="10" dirty="0">
                  <a:solidFill>
                    <a:srgbClr val="FFFB00"/>
                  </a:solidFill>
                  <a:latin typeface="Calibri"/>
                  <a:cs typeface="Calibri"/>
                </a:rPr>
                <a:t>B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n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g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spcBef>
                  <a:spcPts val="60"/>
                </a:spcBef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ST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I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&amp;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T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B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cree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nin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g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&amp;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treatme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n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t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PrEP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 smtClean="0">
                  <a:solidFill>
                    <a:srgbClr val="FFFB00"/>
                  </a:solidFill>
                  <a:latin typeface="Calibri"/>
                  <a:cs typeface="Calibri"/>
                </a:rPr>
                <a:t>ini</a:t>
              </a:r>
              <a:r>
                <a:rPr sz="1200" spc="10" dirty="0" smtClean="0">
                  <a:solidFill>
                    <a:srgbClr val="FFFB00"/>
                  </a:solidFill>
                  <a:latin typeface="Calibri"/>
                  <a:cs typeface="Calibri"/>
                </a:rPr>
                <a:t>B</a:t>
              </a:r>
              <a:r>
                <a:rPr sz="1200" spc="5" dirty="0" smtClean="0">
                  <a:solidFill>
                    <a:srgbClr val="FFFB00"/>
                  </a:solidFill>
                  <a:latin typeface="Calibri"/>
                  <a:cs typeface="Calibri"/>
                </a:rPr>
                <a:t>a</a:t>
              </a:r>
              <a:r>
                <a:rPr lang="en-US" sz="1200" spc="5" dirty="0" smtClean="0">
                  <a:solidFill>
                    <a:srgbClr val="FFFB00"/>
                  </a:solidFill>
                  <a:latin typeface="Calibri"/>
                  <a:cs typeface="Calibri"/>
                </a:rPr>
                <a:t>tion</a:t>
              </a:r>
              <a:r>
                <a:rPr sz="1200" spc="-30" dirty="0" smtClean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&amp;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suppo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rt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spcBef>
                  <a:spcPts val="60"/>
                </a:spcBef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PEP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00"/>
                </a:lnSpc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ART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 smtClean="0">
                  <a:solidFill>
                    <a:srgbClr val="FFFB00"/>
                  </a:solidFill>
                  <a:latin typeface="Calibri"/>
                  <a:cs typeface="Calibri"/>
                </a:rPr>
                <a:t>ini</a:t>
              </a:r>
              <a:r>
                <a:rPr sz="1200" spc="10" dirty="0" smtClean="0">
                  <a:solidFill>
                    <a:srgbClr val="FFFB00"/>
                  </a:solidFill>
                  <a:latin typeface="Calibri"/>
                  <a:cs typeface="Calibri"/>
                </a:rPr>
                <a:t>B</a:t>
              </a:r>
              <a:r>
                <a:rPr sz="1200" spc="5" dirty="0" smtClean="0">
                  <a:solidFill>
                    <a:srgbClr val="FFFB00"/>
                  </a:solidFill>
                  <a:latin typeface="Calibri"/>
                  <a:cs typeface="Calibri"/>
                </a:rPr>
                <a:t>a</a:t>
              </a:r>
              <a:r>
                <a:rPr lang="en-US" sz="1200" spc="5" dirty="0" smtClean="0">
                  <a:solidFill>
                    <a:srgbClr val="FFFB00"/>
                  </a:solidFill>
                  <a:latin typeface="Calibri"/>
                  <a:cs typeface="Calibri"/>
                </a:rPr>
                <a:t>tion</a:t>
              </a:r>
              <a:r>
                <a:rPr sz="1200" spc="-30" dirty="0" smtClean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&amp;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re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ﬁll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Blood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d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raw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fo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r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lab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te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sts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spcBef>
                  <a:spcPts val="60"/>
                </a:spcBef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Partn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er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 smtClean="0">
                  <a:solidFill>
                    <a:srgbClr val="FFFB00"/>
                  </a:solidFill>
                  <a:latin typeface="Calibri"/>
                  <a:cs typeface="Calibri"/>
                </a:rPr>
                <a:t>no</a:t>
              </a:r>
              <a:r>
                <a:rPr lang="en-US" sz="1200" spc="10" dirty="0" smtClean="0">
                  <a:solidFill>
                    <a:srgbClr val="FFFB00"/>
                  </a:solidFill>
                  <a:latin typeface="Calibri"/>
                  <a:cs typeface="Calibri"/>
                </a:rPr>
                <a:t>ti</a:t>
              </a:r>
              <a:r>
                <a:rPr sz="1200" dirty="0" smtClean="0">
                  <a:solidFill>
                    <a:srgbClr val="FFFB00"/>
                  </a:solidFill>
                  <a:latin typeface="Calibri"/>
                  <a:cs typeface="Calibri"/>
                </a:rPr>
                <a:t>ﬁ</a:t>
              </a:r>
              <a:r>
                <a:rPr sz="1200" spc="-5" dirty="0" smtClean="0">
                  <a:solidFill>
                    <a:srgbClr val="FFFB00"/>
                  </a:solidFill>
                  <a:latin typeface="Calibri"/>
                  <a:cs typeface="Calibri"/>
                </a:rPr>
                <a:t>c</a:t>
              </a:r>
              <a:r>
                <a:rPr sz="1200" spc="5" dirty="0" smtClean="0">
                  <a:solidFill>
                    <a:srgbClr val="FFFB00"/>
                  </a:solidFill>
                  <a:latin typeface="Calibri"/>
                  <a:cs typeface="Calibri"/>
                </a:rPr>
                <a:t>a</a:t>
              </a:r>
              <a:r>
                <a:rPr lang="en-US" sz="1200" spc="5" dirty="0" smtClean="0">
                  <a:solidFill>
                    <a:srgbClr val="FFFB00"/>
                  </a:solidFill>
                  <a:latin typeface="Calibri"/>
                  <a:cs typeface="Calibri"/>
                </a:rPr>
                <a:t>tion</a:t>
              </a:r>
              <a:r>
                <a:rPr sz="1200" spc="-30" dirty="0" smtClean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erv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i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ce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s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Pos</a:t>
              </a:r>
              <a:r>
                <a:rPr sz="1200" spc="-5" dirty="0">
                  <a:solidFill>
                    <a:srgbClr val="FFFB00"/>
                  </a:solidFill>
                  <a:latin typeface="Calibri"/>
                  <a:cs typeface="Calibri"/>
                </a:rPr>
                <a:t>t</a:t>
              </a:r>
              <a:r>
                <a:rPr sz="1200" spc="-3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v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iol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e</a:t>
              </a:r>
              <a:r>
                <a:rPr sz="1200" dirty="0">
                  <a:solidFill>
                    <a:srgbClr val="FFFB00"/>
                  </a:solidFill>
                  <a:latin typeface="Calibri"/>
                  <a:cs typeface="Calibri"/>
                </a:rPr>
                <a:t>n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ce</a:t>
              </a:r>
              <a:r>
                <a:rPr sz="120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60" dirty="0">
                  <a:solidFill>
                    <a:srgbClr val="FFFB00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10" dirty="0">
                  <a:solidFill>
                    <a:srgbClr val="FFFB00"/>
                  </a:solidFill>
                  <a:latin typeface="Calibri"/>
                  <a:cs typeface="Calibri"/>
                </a:rPr>
                <a:t>care</a:t>
              </a:r>
              <a:endParaRPr sz="1200" dirty="0">
                <a:latin typeface="Calibri"/>
                <a:cs typeface="Calibri"/>
              </a:endParaRPr>
            </a:p>
            <a:p>
              <a:pPr marL="298450" indent="-285750">
                <a:lnSpc>
                  <a:spcPts val="1420"/>
                </a:lnSpc>
                <a:spcBef>
                  <a:spcPts val="60"/>
                </a:spcBef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FS</a:t>
              </a:r>
              <a:r>
                <a:rPr sz="1200" spc="-15" dirty="0">
                  <a:solidFill>
                    <a:srgbClr val="FFFFFF"/>
                  </a:solidFill>
                  <a:latin typeface="Calibri"/>
                  <a:cs typeface="Calibri"/>
                </a:rPr>
                <a:t>W-C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ervi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cal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c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an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cer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cree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nin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g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;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F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P</a:t>
              </a:r>
              <a:endParaRPr sz="1200" dirty="0">
                <a:latin typeface="Calibri"/>
                <a:cs typeface="Calibri"/>
              </a:endParaRPr>
            </a:p>
            <a:p>
              <a:pPr marL="292100" marR="5080" indent="-279400">
                <a:lnSpc>
                  <a:spcPts val="1400"/>
                </a:lnSpc>
                <a:spcBef>
                  <a:spcPts val="60"/>
                </a:spcBef>
                <a:buClr>
                  <a:srgbClr val="FFFF00"/>
                </a:buClr>
                <a:buFont typeface="Arial"/>
                <a:buChar char="•"/>
                <a:tabLst>
                  <a:tab pos="298450" algn="l"/>
                </a:tabLst>
              </a:pP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PWID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-n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ee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dl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and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yr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in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ge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p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r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o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v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ision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;</a:t>
              </a:r>
              <a:r>
                <a:rPr sz="12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h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p</a:t>
              </a:r>
              <a:r>
                <a:rPr sz="1200" spc="5" dirty="0">
                  <a:solidFill>
                    <a:srgbClr val="FFFFFF"/>
                  </a:solidFill>
                  <a:latin typeface="Calibri"/>
                  <a:cs typeface="Calibri"/>
                </a:rPr>
                <a:t>aB</a:t>
              </a:r>
              <a:r>
                <a:rPr sz="1200" spc="10" dirty="0">
                  <a:solidFill>
                    <a:srgbClr val="FFFFFF"/>
                  </a:solidFill>
                  <a:latin typeface="Calibri"/>
                  <a:cs typeface="Calibri"/>
                </a:rPr>
                <a:t>B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B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te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r>
                <a:rPr sz="1200" spc="10" dirty="0">
                  <a:solidFill>
                    <a:srgbClr val="FFFFFF"/>
                  </a:solidFill>
                  <a:latin typeface="Calibri"/>
                  <a:cs typeface="Calibri"/>
                </a:rPr>
                <a:t>B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n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g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and</a:t>
              </a:r>
              <a:r>
                <a:rPr sz="1200" spc="-3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10" dirty="0" smtClean="0">
                  <a:solidFill>
                    <a:srgbClr val="FFFFFF"/>
                  </a:solidFill>
                  <a:latin typeface="Calibri"/>
                  <a:cs typeface="Calibri"/>
                </a:rPr>
                <a:t>vacc</a:t>
              </a:r>
              <a:r>
                <a:rPr sz="1200" dirty="0" smtClean="0">
                  <a:solidFill>
                    <a:srgbClr val="FFFFFF"/>
                  </a:solidFill>
                  <a:latin typeface="Calibri"/>
                  <a:cs typeface="Calibri"/>
                </a:rPr>
                <a:t>in</a:t>
              </a:r>
              <a:r>
                <a:rPr sz="1200" spc="5" dirty="0" smtClean="0">
                  <a:solidFill>
                    <a:srgbClr val="FFFFFF"/>
                  </a:solidFill>
                  <a:latin typeface="Calibri"/>
                  <a:cs typeface="Calibri"/>
                </a:rPr>
                <a:t>a</a:t>
              </a:r>
              <a:r>
                <a:rPr lang="en-US" sz="1200" spc="5" dirty="0" smtClean="0">
                  <a:solidFill>
                    <a:srgbClr val="FFFFFF"/>
                  </a:solidFill>
                  <a:latin typeface="Calibri"/>
                  <a:cs typeface="Calibri"/>
                </a:rPr>
                <a:t>tion</a:t>
              </a:r>
              <a:r>
                <a:rPr sz="1200" spc="-5" dirty="0" smtClean="0">
                  <a:solidFill>
                    <a:srgbClr val="FFFFFF"/>
                  </a:solidFill>
                  <a:latin typeface="Calibri"/>
                  <a:cs typeface="Calibri"/>
                </a:rPr>
                <a:t>;</a:t>
              </a:r>
              <a:r>
                <a:rPr sz="1200" spc="-3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1200" spc="-10" dirty="0">
                  <a:solidFill>
                    <a:srgbClr val="FFFFFF"/>
                  </a:solidFill>
                  <a:latin typeface="Calibri"/>
                  <a:cs typeface="Calibri"/>
                </a:rPr>
                <a:t>MA</a:t>
              </a:r>
              <a:r>
                <a:rPr sz="1200" dirty="0">
                  <a:solidFill>
                    <a:srgbClr val="FFFFFF"/>
                  </a:solidFill>
                  <a:latin typeface="Calibri"/>
                  <a:cs typeface="Calibri"/>
                </a:rPr>
                <a:t>T</a:t>
              </a:r>
              <a:endParaRPr sz="1200" dirty="0">
                <a:latin typeface="Calibri"/>
                <a:cs typeface="Calibri"/>
              </a:endParaRPr>
            </a:p>
            <a:p>
              <a:pPr marL="292100">
                <a:lnSpc>
                  <a:spcPct val="100000"/>
                </a:lnSpc>
                <a:spcBef>
                  <a:spcPts val="20"/>
                </a:spcBef>
              </a:pPr>
              <a:r>
                <a:rPr sz="1200" spc="-5" dirty="0">
                  <a:solidFill>
                    <a:srgbClr val="FFFFFF"/>
                  </a:solidFill>
                  <a:latin typeface="Calibri"/>
                  <a:cs typeface="Calibri"/>
                </a:rPr>
                <a:t>referral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5943600" y="6400800"/>
              <a:ext cx="3067050" cy="304800"/>
            </a:xfrm>
            <a:custGeom>
              <a:avLst/>
              <a:gdLst/>
              <a:ahLst/>
              <a:cxnLst/>
              <a:rect l="l" t="t" r="r" b="b"/>
              <a:pathLst>
                <a:path w="3067050" h="304800">
                  <a:moveTo>
                    <a:pt x="3015630" y="0"/>
                  </a:moveTo>
                  <a:lnTo>
                    <a:pt x="41264" y="894"/>
                  </a:lnTo>
                  <a:lnTo>
                    <a:pt x="7755" y="23807"/>
                  </a:lnTo>
                  <a:lnTo>
                    <a:pt x="0" y="50804"/>
                  </a:lnTo>
                  <a:lnTo>
                    <a:pt x="894" y="263539"/>
                  </a:lnTo>
                  <a:lnTo>
                    <a:pt x="23807" y="297044"/>
                  </a:lnTo>
                  <a:lnTo>
                    <a:pt x="50810" y="304799"/>
                  </a:lnTo>
                  <a:lnTo>
                    <a:pt x="3025175" y="303905"/>
                  </a:lnTo>
                  <a:lnTo>
                    <a:pt x="3058684" y="280992"/>
                  </a:lnTo>
                  <a:lnTo>
                    <a:pt x="3066440" y="253995"/>
                  </a:lnTo>
                  <a:lnTo>
                    <a:pt x="3065545" y="41261"/>
                  </a:lnTo>
                  <a:lnTo>
                    <a:pt x="3042632" y="7756"/>
                  </a:lnTo>
                  <a:lnTo>
                    <a:pt x="3015630" y="0"/>
                  </a:lnTo>
                  <a:close/>
                </a:path>
              </a:pathLst>
            </a:custGeom>
            <a:solidFill>
              <a:srgbClr val="FFF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6098544" y="5977631"/>
              <a:ext cx="2335530" cy="71818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146685">
                <a:lnSpc>
                  <a:spcPct val="101200"/>
                </a:lnSpc>
              </a:pPr>
              <a:r>
                <a:rPr sz="14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Evidence</a:t>
              </a:r>
              <a:r>
                <a:rPr sz="1400" b="1" spc="-3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spc="-10" dirty="0" smtClean="0">
                  <a:solidFill>
                    <a:srgbClr val="FFFF00"/>
                  </a:solidFill>
                  <a:latin typeface="Calibri"/>
                  <a:cs typeface="Calibri"/>
                </a:rPr>
                <a:t>based</a:t>
              </a:r>
              <a:r>
                <a:rPr lang="en-US" sz="1400" b="1" spc="-10" dirty="0" smtClean="0">
                  <a:solidFill>
                    <a:srgbClr val="FFFF00"/>
                  </a:solidFill>
                  <a:latin typeface="Calibri"/>
                  <a:cs typeface="Calibri"/>
                </a:rPr>
                <a:t> internveitons </a:t>
              </a:r>
              <a:r>
                <a:rPr sz="1400" b="1" spc="-35" dirty="0" smtClean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spc="-10" dirty="0" smtClean="0">
                  <a:solidFill>
                    <a:srgbClr val="FFFF00"/>
                  </a:solidFill>
                  <a:latin typeface="Calibri"/>
                  <a:cs typeface="Calibri"/>
                </a:rPr>
                <a:t>Ps</a:t>
              </a:r>
              <a:r>
                <a:rPr sz="1400" b="1" spc="-15" dirty="0" smtClean="0">
                  <a:solidFill>
                    <a:srgbClr val="FFFF00"/>
                  </a:solidFill>
                  <a:latin typeface="Calibri"/>
                  <a:cs typeface="Calibri"/>
                </a:rPr>
                <a:t>y</a:t>
              </a:r>
              <a:r>
                <a:rPr sz="1400" b="1" spc="-5" dirty="0" smtClean="0">
                  <a:solidFill>
                    <a:srgbClr val="FFFF00"/>
                  </a:solidFill>
                  <a:latin typeface="Calibri"/>
                  <a:cs typeface="Calibri"/>
                </a:rPr>
                <a:t>ch</a:t>
              </a:r>
              <a:r>
                <a:rPr sz="1400" b="1" spc="-15" dirty="0" smtClean="0">
                  <a:solidFill>
                    <a:srgbClr val="FFFF00"/>
                  </a:solidFill>
                  <a:latin typeface="Calibri"/>
                  <a:cs typeface="Calibri"/>
                </a:rPr>
                <a:t>o</a:t>
              </a:r>
              <a:r>
                <a:rPr sz="1400" b="1" spc="-10" dirty="0" smtClean="0">
                  <a:solidFill>
                    <a:srgbClr val="FFFF00"/>
                  </a:solidFill>
                  <a:latin typeface="Calibri"/>
                  <a:cs typeface="Calibri"/>
                </a:rPr>
                <a:t>s</a:t>
              </a:r>
              <a:r>
                <a:rPr sz="1400" b="1" spc="-15" dirty="0" smtClean="0">
                  <a:solidFill>
                    <a:srgbClr val="FFFF00"/>
                  </a:solidFill>
                  <a:latin typeface="Calibri"/>
                  <a:cs typeface="Calibri"/>
                </a:rPr>
                <a:t>o</a:t>
              </a:r>
              <a:r>
                <a:rPr sz="1400" b="1" spc="-5" dirty="0" smtClean="0">
                  <a:solidFill>
                    <a:srgbClr val="FFFF00"/>
                  </a:solidFill>
                  <a:latin typeface="Calibri"/>
                  <a:cs typeface="Calibri"/>
                </a:rPr>
                <a:t>ci</a:t>
              </a:r>
              <a:r>
                <a:rPr sz="1400" b="1" spc="-15" dirty="0" smtClean="0">
                  <a:solidFill>
                    <a:srgbClr val="FFFF00"/>
                  </a:solidFill>
                  <a:latin typeface="Calibri"/>
                  <a:cs typeface="Calibri"/>
                </a:rPr>
                <a:t>a</a:t>
              </a:r>
              <a:r>
                <a:rPr sz="1400" b="1" spc="-5" dirty="0" smtClean="0">
                  <a:solidFill>
                    <a:srgbClr val="FFFF00"/>
                  </a:solidFill>
                  <a:latin typeface="Calibri"/>
                  <a:cs typeface="Calibri"/>
                </a:rPr>
                <a:t>l</a:t>
              </a:r>
              <a:r>
                <a:rPr sz="1400" b="1" spc="-35" dirty="0" smtClean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z="14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s</a:t>
              </a:r>
              <a:r>
                <a:rPr sz="14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uppo</a:t>
              </a:r>
              <a:r>
                <a:rPr sz="14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rt</a:t>
              </a:r>
              <a:endParaRPr sz="1400" dirty="0">
                <a:latin typeface="Calibri"/>
                <a:cs typeface="Calibri"/>
              </a:endParaRPr>
            </a:p>
            <a:p>
              <a:pPr marL="439420">
                <a:lnSpc>
                  <a:spcPct val="100000"/>
                </a:lnSpc>
                <a:spcBef>
                  <a:spcPts val="520"/>
                </a:spcBef>
              </a:pPr>
              <a:r>
                <a:rPr sz="1400" b="1" dirty="0">
                  <a:latin typeface="Calibri"/>
                  <a:cs typeface="Calibri"/>
                </a:rPr>
                <a:t>Ser</a:t>
              </a:r>
              <a:r>
                <a:rPr sz="1400" b="1" spc="-5" dirty="0">
                  <a:latin typeface="Calibri"/>
                  <a:cs typeface="Calibri"/>
                </a:rPr>
                <a:t>vi</a:t>
              </a:r>
              <a:r>
                <a:rPr sz="1400" b="1" dirty="0">
                  <a:latin typeface="Calibri"/>
                  <a:cs typeface="Calibri"/>
                </a:rPr>
                <a:t>ce</a:t>
              </a:r>
              <a:r>
                <a:rPr sz="1400" b="1" spc="-35" dirty="0">
                  <a:latin typeface="Times New Roman"/>
                  <a:cs typeface="Times New Roman"/>
                </a:rPr>
                <a:t> </a:t>
              </a:r>
              <a:r>
                <a:rPr sz="1400" b="1" dirty="0">
                  <a:latin typeface="Calibri"/>
                  <a:cs typeface="Calibri"/>
                </a:rPr>
                <a:t>Pr</a:t>
              </a:r>
              <a:r>
                <a:rPr sz="1400" b="1" spc="-10" dirty="0">
                  <a:latin typeface="Calibri"/>
                  <a:cs typeface="Calibri"/>
                </a:rPr>
                <a:t>ovid</a:t>
              </a:r>
              <a:r>
                <a:rPr sz="1400" b="1" spc="-15" dirty="0">
                  <a:latin typeface="Calibri"/>
                  <a:cs typeface="Calibri"/>
                </a:rPr>
                <a:t>e</a:t>
              </a:r>
              <a:r>
                <a:rPr sz="1400" b="1" dirty="0">
                  <a:latin typeface="Calibri"/>
                  <a:cs typeface="Calibri"/>
                </a:rPr>
                <a:t>r</a:t>
              </a:r>
              <a:r>
                <a:rPr sz="1400" b="1" spc="-10" dirty="0">
                  <a:latin typeface="Calibri"/>
                  <a:cs typeface="Calibri"/>
                </a:rPr>
                <a:t>s</a:t>
              </a:r>
              <a:r>
                <a:rPr sz="1400" b="1" spc="-35" dirty="0">
                  <a:latin typeface="Times New Roman"/>
                  <a:cs typeface="Times New Roman"/>
                </a:rPr>
                <a:t> </a:t>
              </a:r>
              <a:r>
                <a:rPr sz="1400" b="1" spc="-10" dirty="0">
                  <a:latin typeface="Calibri"/>
                  <a:cs typeface="Calibri"/>
                </a:rPr>
                <a:t>&amp;</a:t>
              </a:r>
              <a:r>
                <a:rPr sz="1400" b="1" spc="-35" dirty="0">
                  <a:latin typeface="Times New Roman"/>
                  <a:cs typeface="Times New Roman"/>
                </a:rPr>
                <a:t> </a:t>
              </a:r>
              <a:r>
                <a:rPr sz="1400" b="1" dirty="0">
                  <a:latin typeface="Calibri"/>
                  <a:cs typeface="Calibri"/>
                </a:rPr>
                <a:t>Peer</a:t>
              </a:r>
              <a:r>
                <a:rPr sz="1400" b="1" spc="-10" dirty="0">
                  <a:latin typeface="Calibri"/>
                  <a:cs typeface="Calibri"/>
                </a:rPr>
                <a:t>s</a:t>
              </a:r>
              <a:endParaRPr sz="1400" dirty="0">
                <a:latin typeface="Calibri"/>
                <a:cs typeface="Calibri"/>
              </a:endParaRPr>
            </a:p>
          </p:txBody>
        </p:sp>
      </p:grpSp>
      <p:sp>
        <p:nvSpPr>
          <p:cNvPr id="67" name="object 67"/>
          <p:cNvSpPr/>
          <p:nvPr/>
        </p:nvSpPr>
        <p:spPr>
          <a:xfrm>
            <a:off x="7069988" y="3075721"/>
            <a:ext cx="1450570" cy="39485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7895" y="-91070"/>
            <a:ext cx="56921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sz="2200" b="1" spc="-40" dirty="0" smtClean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endParaRPr sz="2200" dirty="0">
              <a:latin typeface="Tw Cen MT"/>
              <a:cs typeface="Tw Cen MT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477000" y="164820"/>
            <a:ext cx="2667000" cy="584835"/>
          </a:xfrm>
          <a:custGeom>
            <a:avLst/>
            <a:gdLst/>
            <a:ahLst/>
            <a:cxnLst/>
            <a:rect l="l" t="t" r="r" b="b"/>
            <a:pathLst>
              <a:path w="2667000" h="584835">
                <a:moveTo>
                  <a:pt x="0" y="584774"/>
                </a:moveTo>
                <a:lnTo>
                  <a:pt x="2666999" y="584774"/>
                </a:lnTo>
                <a:lnTo>
                  <a:pt x="2666999" y="0"/>
                </a:lnTo>
                <a:lnTo>
                  <a:pt x="0" y="0"/>
                </a:lnTo>
                <a:lnTo>
                  <a:pt x="0" y="584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477000" y="164820"/>
            <a:ext cx="2667000" cy="584835"/>
          </a:xfrm>
          <a:custGeom>
            <a:avLst/>
            <a:gdLst/>
            <a:ahLst/>
            <a:cxnLst/>
            <a:rect l="l" t="t" r="r" b="b"/>
            <a:pathLst>
              <a:path w="2667000" h="584835">
                <a:moveTo>
                  <a:pt x="0" y="584774"/>
                </a:moveTo>
                <a:lnTo>
                  <a:pt x="2666999" y="584774"/>
                </a:lnTo>
                <a:lnTo>
                  <a:pt x="2666999" y="0"/>
                </a:lnTo>
                <a:lnTo>
                  <a:pt x="0" y="0"/>
                </a:lnTo>
                <a:lnTo>
                  <a:pt x="0" y="584774"/>
                </a:lnTo>
                <a:close/>
              </a:path>
            </a:pathLst>
          </a:custGeom>
          <a:ln w="222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877347" y="257212"/>
            <a:ext cx="20669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6765" marR="5080" indent="-774700">
              <a:lnSpc>
                <a:spcPts val="1900"/>
              </a:lnSpc>
            </a:pPr>
            <a:r>
              <a:rPr sz="1600" b="1" spc="-10" dirty="0">
                <a:latin typeface="Tw Cen MT"/>
                <a:cs typeface="Tw Cen MT"/>
              </a:rPr>
              <a:t>Essential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w Cen MT"/>
                <a:cs typeface="Tw Cen MT"/>
              </a:rPr>
              <a:t>pack</a:t>
            </a:r>
            <a:r>
              <a:rPr sz="1600" b="1" spc="20" dirty="0" smtClean="0">
                <a:latin typeface="Tw Cen MT"/>
                <a:cs typeface="Tw Cen MT"/>
              </a:rPr>
              <a:t>a</a:t>
            </a:r>
            <a:r>
              <a:rPr sz="1600" b="1" spc="-10" dirty="0" smtClean="0">
                <a:latin typeface="Tw Cen MT"/>
                <a:cs typeface="Tw Cen MT"/>
              </a:rPr>
              <a:t>ge</a:t>
            </a:r>
            <a:r>
              <a:rPr lang="en-US" sz="1600" b="1" spc="-10" dirty="0" smtClean="0">
                <a:latin typeface="Tw Cen MT"/>
                <a:cs typeface="Tw Cen MT"/>
              </a:rPr>
              <a:t> +</a:t>
            </a:r>
            <a:r>
              <a:rPr sz="1600" b="1" spc="25" dirty="0" smtClean="0">
                <a:latin typeface="Times New Roman"/>
                <a:cs typeface="Times New Roman"/>
              </a:rPr>
              <a:t> </a:t>
            </a:r>
            <a:r>
              <a:rPr sz="1600" b="1" spc="-75" dirty="0">
                <a:latin typeface="Tw Cen MT"/>
                <a:cs typeface="Tw Cen MT"/>
              </a:rPr>
              <a:t>L</a:t>
            </a:r>
            <a:r>
              <a:rPr sz="1600" b="1" spc="-65" dirty="0">
                <a:latin typeface="Tw Cen MT"/>
                <a:cs typeface="Tw Cen MT"/>
              </a:rPr>
              <a:t>V</a:t>
            </a:r>
            <a:r>
              <a:rPr sz="1600" b="1" dirty="0">
                <a:latin typeface="Tw Cen MT"/>
                <a:cs typeface="Tw Cen MT"/>
              </a:rPr>
              <a:t>CT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w Cen MT"/>
                <a:cs typeface="Tw Cen MT"/>
              </a:rPr>
              <a:t>Health</a:t>
            </a:r>
            <a:endParaRPr sz="1600" dirty="0">
              <a:latin typeface="Tw Cen MT"/>
              <a:cs typeface="Tw Cen MT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906201" y="1388223"/>
            <a:ext cx="606829" cy="77308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49001" y="4513810"/>
            <a:ext cx="606829" cy="77308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Group 84"/>
          <p:cNvGrpSpPr/>
          <p:nvPr/>
        </p:nvGrpSpPr>
        <p:grpSpPr>
          <a:xfrm>
            <a:off x="5821163" y="749655"/>
            <a:ext cx="3344811" cy="2656484"/>
            <a:chOff x="5821163" y="749655"/>
            <a:chExt cx="3344811" cy="2656484"/>
          </a:xfrm>
        </p:grpSpPr>
        <p:sp>
          <p:nvSpPr>
            <p:cNvPr id="64" name="object 64"/>
            <p:cNvSpPr/>
            <p:nvPr/>
          </p:nvSpPr>
          <p:spPr>
            <a:xfrm>
              <a:off x="5821163" y="767208"/>
              <a:ext cx="3344811" cy="2484007"/>
            </a:xfrm>
            <a:custGeom>
              <a:avLst/>
              <a:gdLst/>
              <a:ahLst/>
              <a:cxnLst/>
              <a:rect l="l" t="t" r="r" b="b"/>
              <a:pathLst>
                <a:path w="3199765" h="2362200">
                  <a:moveTo>
                    <a:pt x="3199698" y="1431889"/>
                  </a:moveTo>
                  <a:lnTo>
                    <a:pt x="705703" y="1431889"/>
                  </a:lnTo>
                  <a:lnTo>
                    <a:pt x="705703" y="2362199"/>
                  </a:lnTo>
                  <a:lnTo>
                    <a:pt x="3199698" y="2362199"/>
                  </a:lnTo>
                  <a:lnTo>
                    <a:pt x="3199698" y="1431889"/>
                  </a:lnTo>
                  <a:close/>
                </a:path>
                <a:path w="3199765" h="2362200">
                  <a:moveTo>
                    <a:pt x="415289" y="474939"/>
                  </a:moveTo>
                  <a:lnTo>
                    <a:pt x="347926" y="482248"/>
                  </a:lnTo>
                  <a:lnTo>
                    <a:pt x="284024" y="503409"/>
                  </a:lnTo>
                  <a:lnTo>
                    <a:pt x="224438" y="537272"/>
                  </a:lnTo>
                  <a:lnTo>
                    <a:pt x="170023" y="582688"/>
                  </a:lnTo>
                  <a:lnTo>
                    <a:pt x="121634" y="638506"/>
                  </a:lnTo>
                  <a:lnTo>
                    <a:pt x="99966" y="669957"/>
                  </a:lnTo>
                  <a:lnTo>
                    <a:pt x="80125" y="703577"/>
                  </a:lnTo>
                  <a:lnTo>
                    <a:pt x="62219" y="739223"/>
                  </a:lnTo>
                  <a:lnTo>
                    <a:pt x="46353" y="776751"/>
                  </a:lnTo>
                  <a:lnTo>
                    <a:pt x="32635" y="816017"/>
                  </a:lnTo>
                  <a:lnTo>
                    <a:pt x="21171" y="856878"/>
                  </a:lnTo>
                  <a:lnTo>
                    <a:pt x="12069" y="899190"/>
                  </a:lnTo>
                  <a:lnTo>
                    <a:pt x="5435" y="942809"/>
                  </a:lnTo>
                  <a:lnTo>
                    <a:pt x="1376" y="987591"/>
                  </a:lnTo>
                  <a:lnTo>
                    <a:pt x="0" y="1033393"/>
                  </a:lnTo>
                  <a:lnTo>
                    <a:pt x="1377" y="1079191"/>
                  </a:lnTo>
                  <a:lnTo>
                    <a:pt x="5445" y="1123969"/>
                  </a:lnTo>
                  <a:lnTo>
                    <a:pt x="12102" y="1167585"/>
                  </a:lnTo>
                  <a:lnTo>
                    <a:pt x="21251" y="1209893"/>
                  </a:lnTo>
                  <a:lnTo>
                    <a:pt x="32790" y="1250750"/>
                  </a:lnTo>
                  <a:lnTo>
                    <a:pt x="46622" y="1290012"/>
                  </a:lnTo>
                  <a:lnTo>
                    <a:pt x="62646" y="1327535"/>
                  </a:lnTo>
                  <a:lnTo>
                    <a:pt x="80763" y="1363176"/>
                  </a:lnTo>
                  <a:lnTo>
                    <a:pt x="100874" y="1396790"/>
                  </a:lnTo>
                  <a:lnTo>
                    <a:pt x="122879" y="1428234"/>
                  </a:lnTo>
                  <a:lnTo>
                    <a:pt x="172175" y="1484036"/>
                  </a:lnTo>
                  <a:lnTo>
                    <a:pt x="227856" y="1529431"/>
                  </a:lnTo>
                  <a:lnTo>
                    <a:pt x="289126" y="1563267"/>
                  </a:lnTo>
                  <a:lnTo>
                    <a:pt x="355190" y="1584393"/>
                  </a:lnTo>
                  <a:lnTo>
                    <a:pt x="425254" y="1591660"/>
                  </a:lnTo>
                  <a:lnTo>
                    <a:pt x="438186" y="1590983"/>
                  </a:lnTo>
                  <a:lnTo>
                    <a:pt x="476334" y="1585826"/>
                  </a:lnTo>
                  <a:lnTo>
                    <a:pt x="513388" y="1576145"/>
                  </a:lnTo>
                  <a:lnTo>
                    <a:pt x="549189" y="1562154"/>
                  </a:lnTo>
                  <a:lnTo>
                    <a:pt x="583578" y="1544065"/>
                  </a:lnTo>
                  <a:lnTo>
                    <a:pt x="616396" y="1522091"/>
                  </a:lnTo>
                  <a:lnTo>
                    <a:pt x="647486" y="1496446"/>
                  </a:lnTo>
                  <a:lnTo>
                    <a:pt x="705703" y="1431889"/>
                  </a:lnTo>
                  <a:lnTo>
                    <a:pt x="3199698" y="1431889"/>
                  </a:lnTo>
                  <a:lnTo>
                    <a:pt x="3199698" y="634867"/>
                  </a:lnTo>
                  <a:lnTo>
                    <a:pt x="705703" y="634867"/>
                  </a:lnTo>
                  <a:lnTo>
                    <a:pt x="639728" y="563428"/>
                  </a:lnTo>
                  <a:lnTo>
                    <a:pt x="608182" y="538690"/>
                  </a:lnTo>
                  <a:lnTo>
                    <a:pt x="574947" y="517685"/>
                  </a:lnTo>
                  <a:lnTo>
                    <a:pt x="540183" y="500623"/>
                  </a:lnTo>
                  <a:lnTo>
                    <a:pt x="504047" y="487716"/>
                  </a:lnTo>
                  <a:lnTo>
                    <a:pt x="466699" y="479173"/>
                  </a:lnTo>
                  <a:lnTo>
                    <a:pt x="428297" y="475207"/>
                  </a:lnTo>
                  <a:lnTo>
                    <a:pt x="415289" y="474939"/>
                  </a:lnTo>
                  <a:close/>
                </a:path>
                <a:path w="3199765" h="2362200">
                  <a:moveTo>
                    <a:pt x="3199698" y="0"/>
                  </a:moveTo>
                  <a:lnTo>
                    <a:pt x="705703" y="0"/>
                  </a:lnTo>
                  <a:lnTo>
                    <a:pt x="705703" y="634867"/>
                  </a:lnTo>
                  <a:lnTo>
                    <a:pt x="3199698" y="634867"/>
                  </a:lnTo>
                  <a:lnTo>
                    <a:pt x="3199698" y="0"/>
                  </a:lnTo>
                  <a:close/>
                </a:path>
              </a:pathLst>
            </a:custGeom>
            <a:solidFill>
              <a:srgbClr val="8448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6513030" y="749655"/>
              <a:ext cx="2630969" cy="2656484"/>
              <a:chOff x="6513030" y="749655"/>
              <a:chExt cx="2630969" cy="2656484"/>
            </a:xfrm>
          </p:grpSpPr>
          <p:sp>
            <p:nvSpPr>
              <p:cNvPr id="68" name="object 68"/>
              <p:cNvSpPr/>
              <p:nvPr/>
            </p:nvSpPr>
            <p:spPr>
              <a:xfrm>
                <a:off x="6551648" y="3177539"/>
                <a:ext cx="2430780" cy="228600"/>
              </a:xfrm>
              <a:custGeom>
                <a:avLst/>
                <a:gdLst/>
                <a:ahLst/>
                <a:cxnLst/>
                <a:rect l="l" t="t" r="r" b="b"/>
                <a:pathLst>
                  <a:path w="2430779" h="228600">
                    <a:moveTo>
                      <a:pt x="2392527" y="0"/>
                    </a:moveTo>
                    <a:lnTo>
                      <a:pt x="34532" y="165"/>
                    </a:lnTo>
                    <a:lnTo>
                      <a:pt x="2673" y="24060"/>
                    </a:lnTo>
                    <a:lnTo>
                      <a:pt x="0" y="38099"/>
                    </a:lnTo>
                    <a:lnTo>
                      <a:pt x="165" y="194067"/>
                    </a:lnTo>
                    <a:lnTo>
                      <a:pt x="4063" y="207630"/>
                    </a:lnTo>
                    <a:lnTo>
                      <a:pt x="12371" y="218593"/>
                    </a:lnTo>
                    <a:lnTo>
                      <a:pt x="24060" y="225926"/>
                    </a:lnTo>
                    <a:lnTo>
                      <a:pt x="38099" y="228599"/>
                    </a:lnTo>
                    <a:lnTo>
                      <a:pt x="2396099" y="228434"/>
                    </a:lnTo>
                    <a:lnTo>
                      <a:pt x="2409671" y="224536"/>
                    </a:lnTo>
                    <a:lnTo>
                      <a:pt x="2420632" y="216228"/>
                    </a:lnTo>
                    <a:lnTo>
                      <a:pt x="2427958" y="204539"/>
                    </a:lnTo>
                    <a:lnTo>
                      <a:pt x="2430627" y="190499"/>
                    </a:lnTo>
                    <a:lnTo>
                      <a:pt x="2430462" y="34532"/>
                    </a:lnTo>
                    <a:lnTo>
                      <a:pt x="2426569" y="20969"/>
                    </a:lnTo>
                    <a:lnTo>
                      <a:pt x="2418267" y="10006"/>
                    </a:lnTo>
                    <a:lnTo>
                      <a:pt x="2406579" y="2673"/>
                    </a:lnTo>
                    <a:lnTo>
                      <a:pt x="2392527" y="0"/>
                    </a:lnTo>
                    <a:close/>
                  </a:path>
                </a:pathLst>
              </a:custGeom>
              <a:solidFill>
                <a:srgbClr val="FFFB00"/>
              </a:solidFill>
            </p:spPr>
            <p:txBody>
              <a:bodyPr wrap="square" lIns="0" tIns="0" rIns="0" bIns="0" rtlCol="0"/>
              <a:lstStyle/>
              <a:p>
                <a:r>
                  <a:rPr lang="en-US" b="1" dirty="0" smtClean="0"/>
                  <a:t>Service providers</a:t>
                </a:r>
                <a:endParaRPr b="1" dirty="0"/>
              </a:p>
            </p:txBody>
          </p:sp>
          <p:sp>
            <p:nvSpPr>
              <p:cNvPr id="70" name="object 70"/>
              <p:cNvSpPr txBox="1"/>
              <p:nvPr/>
            </p:nvSpPr>
            <p:spPr>
              <a:xfrm>
                <a:off x="6513030" y="749655"/>
                <a:ext cx="2630969" cy="226087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buClr>
                    <a:srgbClr val="FFFF00"/>
                  </a:buClr>
                  <a:tabLst>
                    <a:tab pos="298450" algn="l"/>
                  </a:tabLst>
                </a:pPr>
                <a:r>
                  <a:rPr lang="en-US" sz="1450" b="1" spc="-10" dirty="0">
                    <a:solidFill>
                      <a:srgbClr val="FFFF00"/>
                    </a:solidFill>
                    <a:cs typeface="Calibri"/>
                  </a:rPr>
                  <a:t>Evidence</a:t>
                </a:r>
                <a:r>
                  <a:rPr lang="en-US" sz="1450" b="1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450" b="1" spc="-10" dirty="0" smtClean="0">
                    <a:solidFill>
                      <a:srgbClr val="FFFF00"/>
                    </a:solidFill>
                    <a:cs typeface="Calibri"/>
                  </a:rPr>
                  <a:t>based interventions</a:t>
                </a:r>
                <a:r>
                  <a:rPr lang="en-US" sz="1450" b="1" spc="-35" dirty="0" smtClean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450" b="1" spc="-10" dirty="0" smtClean="0">
                    <a:solidFill>
                      <a:srgbClr val="FFFF00"/>
                    </a:solidFill>
                    <a:cs typeface="Calibri"/>
                  </a:rPr>
                  <a:t>Clini</a:t>
                </a:r>
                <a:r>
                  <a:rPr lang="en-US" sz="1450" b="1" spc="-5" dirty="0" smtClean="0">
                    <a:solidFill>
                      <a:srgbClr val="FFFF00"/>
                    </a:solidFill>
                    <a:cs typeface="Calibri"/>
                  </a:rPr>
                  <a:t>cal</a:t>
                </a:r>
                <a:r>
                  <a:rPr lang="en-US" sz="1450" b="1" spc="-35" dirty="0" smtClean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450" b="1" dirty="0" smtClean="0">
                    <a:solidFill>
                      <a:srgbClr val="FFFF00"/>
                    </a:solidFill>
                    <a:cs typeface="Calibri"/>
                  </a:rPr>
                  <a:t>serv</a:t>
                </a:r>
                <a:r>
                  <a:rPr lang="en-US" sz="1450" b="1" spc="-5" dirty="0" smtClean="0">
                    <a:solidFill>
                      <a:srgbClr val="FFFF00"/>
                    </a:solidFill>
                    <a:cs typeface="Calibri"/>
                  </a:rPr>
                  <a:t>ices</a:t>
                </a:r>
                <a:endParaRPr lang="en-US" sz="1450" spc="-10" dirty="0" smtClean="0">
                  <a:solidFill>
                    <a:srgbClr val="FFFF00"/>
                  </a:solidFill>
                  <a:latin typeface="Calibri"/>
                  <a:cs typeface="Calibri"/>
                </a:endParaRPr>
              </a:p>
              <a:p>
                <a:pPr marL="292100" indent="-279400">
                  <a:lnSpc>
                    <a:spcPct val="100000"/>
                  </a:lnSpc>
                  <a:buClr>
                    <a:srgbClr val="FFFF00"/>
                  </a:buClr>
                  <a:buFont typeface="Arial"/>
                  <a:buChar char="•"/>
                  <a:tabLst>
                    <a:tab pos="298450" algn="l"/>
                  </a:tabLst>
                </a:pPr>
                <a:r>
                  <a:rPr sz="1450" spc="-1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ART</a:t>
                </a:r>
                <a:r>
                  <a:rPr sz="1450" spc="-35" dirty="0" smtClean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45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initiation</a:t>
                </a:r>
                <a:r>
                  <a:rPr sz="145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&amp;</a:t>
                </a:r>
                <a:r>
                  <a:rPr sz="1450" spc="-35" dirty="0" smtClean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re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ﬁll</a:t>
                </a:r>
                <a:endParaRPr sz="1450" dirty="0">
                  <a:latin typeface="Calibri"/>
                  <a:cs typeface="Calibri"/>
                </a:endParaRPr>
              </a:p>
              <a:p>
                <a:pPr marL="298450" indent="-285750">
                  <a:lnSpc>
                    <a:spcPts val="1720"/>
                  </a:lnSpc>
                  <a:spcBef>
                    <a:spcPts val="60"/>
                  </a:spcBef>
                  <a:buClr>
                    <a:srgbClr val="FFFF00"/>
                  </a:buClr>
                  <a:buFont typeface="Arial"/>
                  <a:buChar char="•"/>
                  <a:tabLst>
                    <a:tab pos="298450" algn="l"/>
                  </a:tabLst>
                </a:pP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Blood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d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raw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s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fo</a:t>
                </a:r>
                <a:r>
                  <a:rPr sz="1450" spc="-5" dirty="0">
                    <a:solidFill>
                      <a:srgbClr val="FFFF00"/>
                    </a:solidFill>
                    <a:latin typeface="Calibri"/>
                    <a:cs typeface="Calibri"/>
                  </a:rPr>
                  <a:t>r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lab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te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sts</a:t>
                </a:r>
                <a:endParaRPr sz="1450" dirty="0">
                  <a:latin typeface="Calibri"/>
                  <a:cs typeface="Calibri"/>
                </a:endParaRPr>
              </a:p>
              <a:p>
                <a:pPr marL="298450" indent="-285750">
                  <a:lnSpc>
                    <a:spcPts val="1720"/>
                  </a:lnSpc>
                  <a:buClr>
                    <a:srgbClr val="FFFF00"/>
                  </a:buClr>
                  <a:buFont typeface="Arial"/>
                  <a:buChar char="•"/>
                  <a:tabLst>
                    <a:tab pos="298450" algn="l"/>
                  </a:tabLst>
                </a:pPr>
                <a:r>
                  <a:rPr sz="1450" spc="-15" dirty="0">
                    <a:solidFill>
                      <a:srgbClr val="FFFF00"/>
                    </a:solidFill>
                    <a:latin typeface="Calibri"/>
                    <a:cs typeface="Calibri"/>
                  </a:rPr>
                  <a:t>monito</a:t>
                </a:r>
                <a:r>
                  <a:rPr sz="1450" spc="-5" dirty="0">
                    <a:solidFill>
                      <a:srgbClr val="FFFF00"/>
                    </a:solidFill>
                    <a:latin typeface="Calibri"/>
                    <a:cs typeface="Calibri"/>
                  </a:rPr>
                  <a:t>rin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g</a:t>
                </a:r>
                <a:r>
                  <a:rPr sz="1450" spc="-10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spc="-70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and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450" spc="-1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creatinine</a:t>
                </a:r>
                <a:endParaRPr sz="1450" dirty="0">
                  <a:latin typeface="Calibri"/>
                  <a:cs typeface="Calibri"/>
                </a:endParaRPr>
              </a:p>
              <a:p>
                <a:pPr marL="292100">
                  <a:lnSpc>
                    <a:spcPts val="1720"/>
                  </a:lnSpc>
                  <a:spcBef>
                    <a:spcPts val="60"/>
                  </a:spcBef>
                </a:pP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bas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elines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(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Pr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E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P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)</a:t>
                </a:r>
                <a:endParaRPr sz="1450" dirty="0">
                  <a:latin typeface="Calibri"/>
                  <a:cs typeface="Calibri"/>
                </a:endParaRPr>
              </a:p>
              <a:p>
                <a:pPr marL="292100" marR="570865" indent="-279400">
                  <a:lnSpc>
                    <a:spcPts val="1700"/>
                  </a:lnSpc>
                  <a:spcBef>
                    <a:spcPts val="70"/>
                  </a:spcBef>
                  <a:buClr>
                    <a:srgbClr val="FFFF00"/>
                  </a:buClr>
                  <a:buFont typeface="Arial"/>
                  <a:buChar char="•"/>
                  <a:tabLst>
                    <a:tab pos="298450" algn="l"/>
                  </a:tabLst>
                </a:pP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Partner</a:t>
                </a:r>
                <a:r>
                  <a:rPr sz="1450" spc="-35" dirty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no</a:t>
                </a:r>
                <a:r>
                  <a:rPr lang="en-US" sz="1450" spc="15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ti</a:t>
                </a:r>
                <a:r>
                  <a:rPr sz="145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ﬁ</a:t>
                </a:r>
                <a:r>
                  <a:rPr sz="1450" spc="-10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c</a:t>
                </a:r>
                <a:r>
                  <a:rPr sz="1450" spc="5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a</a:t>
                </a:r>
                <a:r>
                  <a:rPr lang="en-US" sz="1450" spc="5" dirty="0" smtClean="0">
                    <a:solidFill>
                      <a:srgbClr val="FFFF00"/>
                    </a:solidFill>
                    <a:latin typeface="Calibri"/>
                    <a:cs typeface="Calibri"/>
                  </a:rPr>
                  <a:t>tion</a:t>
                </a:r>
                <a:r>
                  <a:rPr sz="1450" dirty="0" smtClean="0">
                    <a:solidFill>
                      <a:srgbClr val="FFFF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s</a:t>
                </a:r>
                <a:r>
                  <a:rPr sz="1450" spc="-15" dirty="0">
                    <a:solidFill>
                      <a:srgbClr val="FFFF00"/>
                    </a:solidFill>
                    <a:latin typeface="Calibri"/>
                    <a:cs typeface="Calibri"/>
                  </a:rPr>
                  <a:t>e</a:t>
                </a:r>
                <a:r>
                  <a:rPr sz="1450" spc="-10" dirty="0">
                    <a:solidFill>
                      <a:srgbClr val="FFFF00"/>
                    </a:solidFill>
                    <a:latin typeface="Calibri"/>
                    <a:cs typeface="Calibri"/>
                  </a:rPr>
                  <a:t>rvic</a:t>
                </a:r>
                <a:r>
                  <a:rPr sz="1450" spc="-15" dirty="0">
                    <a:solidFill>
                      <a:srgbClr val="FFFF00"/>
                    </a:solidFill>
                    <a:latin typeface="Calibri"/>
                    <a:cs typeface="Calibri"/>
                  </a:rPr>
                  <a:t>e</a:t>
                </a:r>
                <a:r>
                  <a:rPr sz="1450" dirty="0">
                    <a:solidFill>
                      <a:srgbClr val="FFFF00"/>
                    </a:solidFill>
                    <a:latin typeface="Calibri"/>
                    <a:cs typeface="Calibri"/>
                  </a:rPr>
                  <a:t>s</a:t>
                </a:r>
                <a:endParaRPr sz="1450" dirty="0">
                  <a:latin typeface="Calibri"/>
                  <a:cs typeface="Calibri"/>
                </a:endParaRPr>
              </a:p>
              <a:p>
                <a:pPr marL="292100" marR="5080" indent="-279400">
                  <a:lnSpc>
                    <a:spcPts val="1700"/>
                  </a:lnSpc>
                  <a:spcBef>
                    <a:spcPts val="100"/>
                  </a:spcBef>
                  <a:buClr>
                    <a:srgbClr val="FFFF00"/>
                  </a:buClr>
                  <a:buFont typeface="Arial"/>
                  <a:buChar char="•"/>
                  <a:tabLst>
                    <a:tab pos="298450" algn="l"/>
                  </a:tabLst>
                </a:pPr>
                <a:r>
                  <a:rPr sz="1450" b="1" spc="-10" dirty="0">
                    <a:solidFill>
                      <a:srgbClr val="FFFFFF"/>
                    </a:solidFill>
                    <a:latin typeface="Calibri"/>
                    <a:cs typeface="Calibri"/>
                  </a:rPr>
                  <a:t>FSW</a:t>
                </a:r>
                <a:r>
                  <a:rPr sz="1450" b="1" spc="-35" dirty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-Cerv</a:t>
                </a:r>
                <a:r>
                  <a:rPr sz="1450" b="1" spc="-5" dirty="0">
                    <a:solidFill>
                      <a:srgbClr val="FFFFFF"/>
                    </a:solidFill>
                    <a:latin typeface="Calibri"/>
                    <a:cs typeface="Calibri"/>
                  </a:rPr>
                  <a:t>i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c</a:t>
                </a:r>
                <a:r>
                  <a:rPr sz="1450" b="1" spc="-10" dirty="0">
                    <a:solidFill>
                      <a:srgbClr val="FFFFFF"/>
                    </a:solidFill>
                    <a:latin typeface="Calibri"/>
                    <a:cs typeface="Calibri"/>
                  </a:rPr>
                  <a:t>al</a:t>
                </a:r>
                <a:r>
                  <a:rPr sz="1450" b="1" spc="-35" dirty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c</a:t>
                </a:r>
                <a:r>
                  <a:rPr sz="1450" b="1" spc="-10" dirty="0">
                    <a:solidFill>
                      <a:srgbClr val="FFFFFF"/>
                    </a:solidFill>
                    <a:latin typeface="Calibri"/>
                    <a:cs typeface="Calibri"/>
                  </a:rPr>
                  <a:t>an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cer</a:t>
                </a:r>
                <a:r>
                  <a:rPr sz="1450" b="1" dirty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b="1" spc="-10" dirty="0">
                    <a:solidFill>
                      <a:srgbClr val="FFFFFF"/>
                    </a:solidFill>
                    <a:latin typeface="Calibri"/>
                    <a:cs typeface="Calibri"/>
                  </a:rPr>
                  <a:t>s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cree</a:t>
                </a:r>
                <a:r>
                  <a:rPr sz="1450" b="1" spc="-10" dirty="0">
                    <a:solidFill>
                      <a:srgbClr val="FFFFFF"/>
                    </a:solidFill>
                    <a:latin typeface="Calibri"/>
                    <a:cs typeface="Calibri"/>
                  </a:rPr>
                  <a:t>nin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g</a:t>
                </a:r>
                <a:r>
                  <a:rPr sz="1450" b="1" spc="-5" dirty="0">
                    <a:solidFill>
                      <a:srgbClr val="FFFFFF"/>
                    </a:solidFill>
                    <a:latin typeface="Calibri"/>
                    <a:cs typeface="Calibri"/>
                  </a:rPr>
                  <a:t>;</a:t>
                </a:r>
                <a:r>
                  <a:rPr sz="1450" b="1" spc="-35" dirty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b="1" spc="-10" dirty="0">
                    <a:solidFill>
                      <a:srgbClr val="FFFFFF"/>
                    </a:solidFill>
                    <a:latin typeface="Calibri"/>
                    <a:cs typeface="Calibri"/>
                  </a:rPr>
                  <a:t>Fa</a:t>
                </a:r>
                <a:r>
                  <a:rPr sz="1450" b="1" dirty="0">
                    <a:solidFill>
                      <a:srgbClr val="FFFFFF"/>
                    </a:solidFill>
                    <a:latin typeface="Calibri"/>
                    <a:cs typeface="Calibri"/>
                  </a:rPr>
                  <a:t>m</a:t>
                </a:r>
                <a:r>
                  <a:rPr sz="1450" b="1" spc="-5" dirty="0">
                    <a:solidFill>
                      <a:srgbClr val="FFFFFF"/>
                    </a:solidFill>
                    <a:latin typeface="Calibri"/>
                    <a:cs typeface="Calibri"/>
                  </a:rPr>
                  <a:t>ily</a:t>
                </a:r>
                <a:r>
                  <a:rPr sz="1450" b="1" spc="-35" dirty="0">
                    <a:solidFill>
                      <a:srgbClr val="FFFFFF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450" b="1" spc="-10" dirty="0" smtClean="0">
                    <a:solidFill>
                      <a:srgbClr val="FFFFFF"/>
                    </a:solidFill>
                    <a:latin typeface="Calibri"/>
                    <a:cs typeface="Calibri"/>
                  </a:rPr>
                  <a:t>plannin</a:t>
                </a:r>
                <a:r>
                  <a:rPr sz="1450" b="1" dirty="0" smtClean="0">
                    <a:solidFill>
                      <a:srgbClr val="FFFFFF"/>
                    </a:solidFill>
                    <a:latin typeface="Calibri"/>
                    <a:cs typeface="Calibri"/>
                  </a:rPr>
                  <a:t>g</a:t>
                </a:r>
                <a:endParaRPr sz="1450" dirty="0">
                  <a:latin typeface="Calibri"/>
                  <a:cs typeface="Calibri"/>
                </a:endParaRPr>
              </a:p>
            </p:txBody>
          </p:sp>
        </p:grpSp>
      </p:grpSp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5953528" y="1411856"/>
          <a:ext cx="504016" cy="75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58"/>
                <a:gridCol w="161300"/>
                <a:gridCol w="171358"/>
              </a:tblGrid>
              <a:tr h="255330"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  <a:solidFill>
                      <a:srgbClr val="FF2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</a:tr>
              <a:tr h="161300">
                <a:tc gridSpan="3">
                  <a:txBody>
                    <a:bodyPr/>
                    <a:lstStyle/>
                    <a:p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  <a:solidFill>
                      <a:srgbClr val="FF2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330"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  <a:solidFill>
                      <a:srgbClr val="FF2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5496328" y="4536044"/>
          <a:ext cx="504016" cy="75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58"/>
                <a:gridCol w="161300"/>
                <a:gridCol w="171358"/>
              </a:tblGrid>
              <a:tr h="255340"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  <a:solidFill>
                      <a:srgbClr val="FF2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</a:tr>
              <a:tr h="161306">
                <a:tc gridSpan="3">
                  <a:txBody>
                    <a:bodyPr/>
                    <a:lstStyle/>
                    <a:p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  <a:solidFill>
                      <a:srgbClr val="FF2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340"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R w="9524">
                      <a:solidFill>
                        <a:srgbClr val="5B92C7"/>
                      </a:solidFill>
                      <a:prstDash val="solid"/>
                    </a:lnR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  <a:solidFill>
                      <a:srgbClr val="FF260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9524">
                      <a:solidFill>
                        <a:srgbClr val="5B92C7"/>
                      </a:solidFill>
                      <a:prstDash val="solid"/>
                    </a:lnL>
                    <a:lnT w="9524">
                      <a:solidFill>
                        <a:srgbClr val="5B92C7"/>
                      </a:solidFill>
                      <a:prstDash val="solid"/>
                    </a:lnT>
                    <a:lnB w="9524">
                      <a:solidFill>
                        <a:srgbClr val="5B92C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0" name="object 71"/>
          <p:cNvSpPr txBox="1"/>
          <p:nvPr/>
        </p:nvSpPr>
        <p:spPr>
          <a:xfrm>
            <a:off x="3437320" y="351058"/>
            <a:ext cx="302583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dirty="0" smtClean="0">
                <a:latin typeface="Tw Cen MT"/>
                <a:cs typeface="Tw Cen MT"/>
              </a:rPr>
              <a:t>essent</a:t>
            </a:r>
            <a:r>
              <a:rPr sz="2200" b="1" spc="-5" dirty="0" smtClean="0">
                <a:latin typeface="Tw Cen MT"/>
                <a:cs typeface="Tw Cen MT"/>
              </a:rPr>
              <a:t>i</a:t>
            </a:r>
            <a:r>
              <a:rPr sz="2200" b="1" spc="-15" dirty="0" smtClean="0">
                <a:latin typeface="Tw Cen MT"/>
                <a:cs typeface="Tw Cen MT"/>
              </a:rPr>
              <a:t>a</a:t>
            </a:r>
            <a:r>
              <a:rPr sz="2200" b="1" dirty="0" smtClean="0">
                <a:latin typeface="Tw Cen MT"/>
                <a:cs typeface="Tw Cen MT"/>
              </a:rPr>
              <a:t>l</a:t>
            </a:r>
            <a:r>
              <a:rPr sz="2200" b="1" spc="55" dirty="0" smtClean="0">
                <a:latin typeface="Times New Roman"/>
                <a:cs typeface="Times New Roman"/>
              </a:rPr>
              <a:t> </a:t>
            </a:r>
            <a:r>
              <a:rPr sz="2200" b="1" spc="-15" dirty="0" smtClean="0">
                <a:latin typeface="Tw Cen MT"/>
                <a:cs typeface="Tw Cen MT"/>
              </a:rPr>
              <a:t>pa</a:t>
            </a:r>
            <a:r>
              <a:rPr sz="2200" b="1" spc="25" dirty="0" smtClean="0">
                <a:latin typeface="Tw Cen MT"/>
                <a:cs typeface="Tw Cen MT"/>
              </a:rPr>
              <a:t>c</a:t>
            </a:r>
            <a:r>
              <a:rPr sz="2200" b="1" spc="-15" dirty="0" smtClean="0">
                <a:latin typeface="Tw Cen MT"/>
                <a:cs typeface="Tw Cen MT"/>
              </a:rPr>
              <a:t>ka</a:t>
            </a:r>
            <a:r>
              <a:rPr sz="2200" b="1" spc="-60" dirty="0" smtClean="0">
                <a:latin typeface="Tw Cen MT"/>
                <a:cs typeface="Tw Cen MT"/>
              </a:rPr>
              <a:t>g</a:t>
            </a:r>
            <a:r>
              <a:rPr sz="2200" b="1" dirty="0" smtClean="0">
                <a:latin typeface="Tw Cen MT"/>
                <a:cs typeface="Tw Cen MT"/>
              </a:rPr>
              <a:t>e</a:t>
            </a:r>
            <a:r>
              <a:rPr lang="en-US" sz="2200" b="1" dirty="0" smtClean="0">
                <a:latin typeface="Tw Cen MT"/>
                <a:cs typeface="Tw Cen MT"/>
              </a:rPr>
              <a:t> for KPs</a:t>
            </a:r>
            <a:endParaRPr sz="2200" b="1" dirty="0">
              <a:latin typeface="Tw Cen MT"/>
              <a:cs typeface="Tw Cen MT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153785" y="-198751"/>
            <a:ext cx="5278647" cy="932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Differentiated service delivery for KPs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902408" y="2209862"/>
            <a:ext cx="3536244" cy="351366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54546D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600" b="1" dirty="0">
              <a:solidFill>
                <a:srgbClr val="54546D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54546D"/>
                </a:solidFill>
                <a:latin typeface="Century Gothic" panose="020B0502020202020204" pitchFamily="34" charset="0"/>
              </a:rPr>
              <a:t>Only </a:t>
            </a:r>
            <a:r>
              <a:rPr lang="en-US" sz="1600" b="1" dirty="0">
                <a:solidFill>
                  <a:srgbClr val="54546D"/>
                </a:solidFill>
                <a:latin typeface="Century Gothic" panose="020B0502020202020204" pitchFamily="34" charset="0"/>
              </a:rPr>
              <a:t>21.5% of sexual minorities in Kenya visit a health care provider when they have sexual and reproductive health problems (NASCOP, 2016).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2598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Key implementation challenges</a:t>
            </a:r>
            <a:endParaRPr lang="en-US" b="1" dirty="0"/>
          </a:p>
        </p:txBody>
      </p:sp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0FF1484E-B618-8A48-B917-F96EA8865F2B}"/>
              </a:ext>
            </a:extLst>
          </p:cNvPr>
          <p:cNvSpPr/>
          <p:nvPr/>
        </p:nvSpPr>
        <p:spPr>
          <a:xfrm>
            <a:off x="866274" y="1383632"/>
            <a:ext cx="3681663" cy="21536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WHEN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Standard application of guidelines to </a:t>
            </a:r>
            <a:r>
              <a:rPr lang="en-US" dirty="0">
                <a:solidFill>
                  <a:srgbClr val="000000"/>
                </a:solidFill>
              </a:rPr>
              <a:t>all clients </a:t>
            </a:r>
            <a:r>
              <a:rPr lang="en-US" dirty="0" smtClean="0">
                <a:solidFill>
                  <a:srgbClr val="000000"/>
                </a:solidFill>
              </a:rPr>
              <a:t>e.g. </a:t>
            </a:r>
            <a:r>
              <a:rPr lang="en-US" dirty="0">
                <a:solidFill>
                  <a:srgbClr val="000000"/>
                </a:solidFill>
              </a:rPr>
              <a:t>3 monthly retesting of KPs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FA95B11A-229A-DC45-8263-BB514D8E2A45}"/>
              </a:ext>
            </a:extLst>
          </p:cNvPr>
          <p:cNvSpPr/>
          <p:nvPr/>
        </p:nvSpPr>
        <p:spPr>
          <a:xfrm>
            <a:off x="5293894" y="1376261"/>
            <a:ext cx="3392906" cy="21536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WHERE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Primarily HIV Service delivery sites/facilities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Weak community health systems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Poorly resourced community led initiatives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816E5247-56A3-A145-A8DF-3E9CD0C845AF}"/>
              </a:ext>
            </a:extLst>
          </p:cNvPr>
          <p:cNvSpPr/>
          <p:nvPr/>
        </p:nvSpPr>
        <p:spPr>
          <a:xfrm>
            <a:off x="866274" y="3862136"/>
            <a:ext cx="3681663" cy="21705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r>
              <a:rPr lang="en-US" sz="2400" dirty="0"/>
              <a:t>WHO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Provider bias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Narrow role of community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A62105C9-315F-1E46-85B1-248FE097D8BE}"/>
              </a:ext>
            </a:extLst>
          </p:cNvPr>
          <p:cNvSpPr/>
          <p:nvPr/>
        </p:nvSpPr>
        <p:spPr>
          <a:xfrm>
            <a:off x="5041231" y="3862135"/>
            <a:ext cx="3392906" cy="21705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</a:t>
            </a:r>
          </a:p>
          <a:p>
            <a:pPr algn="ctr"/>
            <a:endParaRPr lang="en-US" dirty="0"/>
          </a:p>
          <a:p>
            <a:pPr marL="285750" indent="-285750" algn="ctr">
              <a:buFont typeface="Arial"/>
              <a:buChar char="•"/>
            </a:pPr>
            <a:r>
              <a:rPr lang="en-US" sz="1700" dirty="0" smtClean="0"/>
              <a:t>Basic Package package for  all</a:t>
            </a:r>
          </a:p>
          <a:p>
            <a:pPr marL="285750" indent="-285750" algn="ctr">
              <a:buFont typeface="Arial"/>
              <a:buChar char="•"/>
            </a:pPr>
            <a:r>
              <a:rPr lang="en-US" sz="1700" dirty="0" smtClean="0"/>
              <a:t>Group level differentiation</a:t>
            </a:r>
          </a:p>
          <a:p>
            <a:pPr marL="285750" indent="-285750" algn="ctr">
              <a:buFont typeface="Arial"/>
              <a:buChar char="•"/>
            </a:pPr>
            <a:r>
              <a:rPr lang="en-US" sz="1700" dirty="0" smtClean="0"/>
              <a:t>Biomedical approach to prevention</a:t>
            </a:r>
            <a:endParaRPr lang="en-US" sz="1700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413FAF97-0461-E145-8E20-29E572BCCFDB}"/>
              </a:ext>
            </a:extLst>
          </p:cNvPr>
          <p:cNvSpPr/>
          <p:nvPr/>
        </p:nvSpPr>
        <p:spPr>
          <a:xfrm>
            <a:off x="3806726" y="2804895"/>
            <a:ext cx="1963686" cy="19114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</a:t>
            </a: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18250"/>
            <a:ext cx="637822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22" y="6152444"/>
            <a:ext cx="2892778" cy="69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43560" y="6313027"/>
            <a:ext cx="1503425" cy="499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96556" y="1376261"/>
            <a:ext cx="4049888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People do not go to facilities for prevention but for a biomedical services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753225" y="6488113"/>
            <a:ext cx="2263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latin typeface="Calibri" charset="0"/>
              </a:rPr>
              <a:t>#KENYAatAIDS2018</a:t>
            </a:r>
            <a:endParaRPr lang="en-US" dirty="0">
              <a:latin typeface="Calibri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6556" y="2174992"/>
            <a:ext cx="4049888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Community led interventions are underfunded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4112" y="2973723"/>
            <a:ext cx="4049888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Weak synergy within and beyond health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221" y="1468945"/>
            <a:ext cx="3884715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Services should be provided when needed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3894" y="4531713"/>
            <a:ext cx="3884715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Individuals` prevention needs change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621" y="4254714"/>
            <a:ext cx="3191935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Supply driven Services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22712" y="4901045"/>
            <a:ext cx="3340025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Focus on number targets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5621" y="2238219"/>
            <a:ext cx="3546048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Prevention is intensive, out of sync with lifestyle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8021" y="4901045"/>
            <a:ext cx="3191935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Weak/no clear leadership for prevention in national programs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798" y="3075619"/>
            <a:ext cx="3546048" cy="646331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Entry point is risk assessment </a:t>
            </a:r>
            <a:r>
              <a:rPr lang="mr-IN" dirty="0" smtClean="0">
                <a:solidFill>
                  <a:srgbClr val="FFFFFF"/>
                </a:solidFill>
              </a:rPr>
              <a:t>–</a:t>
            </a:r>
            <a:r>
              <a:rPr lang="en-US" dirty="0" smtClean="0">
                <a:solidFill>
                  <a:srgbClr val="FFFFFF"/>
                </a:solidFill>
              </a:rPr>
              <a:t> it changes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9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5164</TotalTime>
  <Words>761</Words>
  <Application>Microsoft Macintosh PowerPoint</Application>
  <PresentationFormat>On-screen Show (4:3)</PresentationFormat>
  <Paragraphs>208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Notes from the field: implementation challenges and opportunities</vt:lpstr>
      <vt:lpstr>Stating the obvious</vt:lpstr>
      <vt:lpstr>Treatment cascade is more developed</vt:lpstr>
      <vt:lpstr>For Prevention</vt:lpstr>
      <vt:lpstr>Combination prevention</vt:lpstr>
      <vt:lpstr>Differentiated service delivery for prevention</vt:lpstr>
      <vt:lpstr>PowerPoint Presentation</vt:lpstr>
      <vt:lpstr>Key implementation challenges</vt:lpstr>
      <vt:lpstr>opportunities</vt:lpstr>
      <vt:lpstr>Conclusion</vt:lpstr>
      <vt:lpstr>Thank you</vt:lpstr>
    </vt:vector>
  </TitlesOfParts>
  <Company>LVCT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proposed model of differentiated service delivery for HIV prevention </dc:title>
  <dc:creator>Wanjiru Mukoma</dc:creator>
  <cp:lastModifiedBy>Wanjiru Mukoma</cp:lastModifiedBy>
  <cp:revision>210</cp:revision>
  <dcterms:created xsi:type="dcterms:W3CDTF">2018-06-28T08:21:50Z</dcterms:created>
  <dcterms:modified xsi:type="dcterms:W3CDTF">2018-07-26T10:53:01Z</dcterms:modified>
</cp:coreProperties>
</file>